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7" r:id="rId2"/>
    <p:sldId id="276" r:id="rId3"/>
    <p:sldId id="271" r:id="rId4"/>
    <p:sldId id="270" r:id="rId5"/>
    <p:sldId id="269" r:id="rId6"/>
    <p:sldId id="264" r:id="rId7"/>
    <p:sldId id="272" r:id="rId8"/>
    <p:sldId id="268" r:id="rId9"/>
    <p:sldId id="265" r:id="rId10"/>
    <p:sldId id="266" r:id="rId11"/>
    <p:sldId id="267" r:id="rId12"/>
    <p:sldId id="262" r:id="rId13"/>
    <p:sldId id="273" r:id="rId14"/>
    <p:sldId id="263" r:id="rId15"/>
    <p:sldId id="275" r:id="rId16"/>
    <p:sldId id="278" r:id="rId17"/>
    <p:sldId id="258" r:id="rId18"/>
    <p:sldId id="256" r:id="rId19"/>
    <p:sldId id="274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B0828-10F2-B13F-7687-5F6897316A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7D3D21-00AD-F788-AC5E-521E794262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396B56-766A-6439-CAC7-C44C34D967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141A4-6E12-45EB-88E5-40F2CD761200}" type="datetimeFigureOut">
              <a:rPr lang="en-US" smtClean="0"/>
              <a:t>2/20/2024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753B32-C928-7E19-DE11-0033412F75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2B7495-5DAF-8832-1070-46DA6797F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EFB44-1511-4EF6-B04A-EF1415DC11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8342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0C711-78B0-B672-62F9-1FDD67A031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DC813C8-2B6C-3147-D929-3BEE779F89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0FA0A2-771F-4A65-640D-8BC5B0C9D9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141A4-6E12-45EB-88E5-40F2CD761200}" type="datetimeFigureOut">
              <a:rPr lang="en-US" smtClean="0"/>
              <a:t>2/20/2024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4AC7A8-0625-BD3E-30B2-AD35AC9F3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1B264D-DDD1-8DC8-7B99-89A2D594D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EFB44-1511-4EF6-B04A-EF1415DC11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5520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E5FFCF3-8E24-EAFC-308D-121BBE9B7F1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9199DDF-3B56-BB6E-06CD-49B792941E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872A08-6B5E-1BBF-0EA3-D25D392C12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141A4-6E12-45EB-88E5-40F2CD761200}" type="datetimeFigureOut">
              <a:rPr lang="en-US" smtClean="0"/>
              <a:t>2/20/2024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A60964-3F68-59C8-A2A5-F851636B01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FDF398-53EA-3036-6C88-0F09EFB86E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EFB44-1511-4EF6-B04A-EF1415DC11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5746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6C8F43-AFDF-F534-24F3-EC0764986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04429C-6D1D-2C4B-5588-3B47BC9616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7E6C36-36F8-4CAC-93D4-2FFF57467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141A4-6E12-45EB-88E5-40F2CD761200}" type="datetimeFigureOut">
              <a:rPr lang="en-US" smtClean="0"/>
              <a:t>2/20/2024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86DDE9-96CD-1EF1-B32D-AC297B0F9E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B5200C-BA24-6563-1459-FC1B710CCE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EFB44-1511-4EF6-B04A-EF1415DC11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4135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F2C0AE-D9CD-C7BB-F037-985FC839C8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B00631-5A57-0657-088F-8A7DD6127E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9033DB-4CC2-6925-6482-85F6632BA1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141A4-6E12-45EB-88E5-40F2CD761200}" type="datetimeFigureOut">
              <a:rPr lang="en-US" smtClean="0"/>
              <a:t>2/20/2024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E97B0C-C651-2825-404C-4B4908B0B7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851751-A0D9-AFF9-8884-22A1F50B6C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EFB44-1511-4EF6-B04A-EF1415DC11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579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84BB00-0EC9-ECAF-C266-F00FA8E21C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53152D-6FE6-7919-3761-BEFB21D35B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85405E-8B8D-4CD8-9543-C3C7B65CF6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A453DB-2934-A0B6-49E6-D5D9ED7DF7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141A4-6E12-45EB-88E5-40F2CD761200}" type="datetimeFigureOut">
              <a:rPr lang="en-US" smtClean="0"/>
              <a:t>2/20/2024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BB69F1-51E1-73E6-8EDC-F6CD675E7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A011BD-F640-6CD4-0B2F-CACF4CE68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EFB44-1511-4EF6-B04A-EF1415DC11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6273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4CF443-992F-6A1F-DB8D-8CCC4A914D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41D61C-0D53-A66A-9811-E6AA3E41C6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AA8D43-26BC-116E-C389-680DA8A265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5F1E4F-699A-3C32-12DC-6F4D122965F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1DB6E6F-D725-45AF-B8EE-E73FF6DB51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22FFB4B-4508-48C6-399A-F464ACCA87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141A4-6E12-45EB-88E5-40F2CD761200}" type="datetimeFigureOut">
              <a:rPr lang="en-US" smtClean="0"/>
              <a:t>2/20/2024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59BFB4E-9117-D43F-7A34-ECA892B4CD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957488B-0F3D-6815-9B67-800A5D05B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EFB44-1511-4EF6-B04A-EF1415DC11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7470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2F13D-EEB5-395E-9685-AB65422B07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26240C9-14A6-2A2F-6E10-F5140AA18A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141A4-6E12-45EB-88E5-40F2CD761200}" type="datetimeFigureOut">
              <a:rPr lang="en-US" smtClean="0"/>
              <a:t>2/20/2024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7D8DD0-26D6-1E1D-CDCE-8F704EB3F9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28FB3D-8A07-5162-0F1B-04705D57D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EFB44-1511-4EF6-B04A-EF1415DC11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4318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4440E1B-2DB2-3870-72CE-09136E0050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141A4-6E12-45EB-88E5-40F2CD761200}" type="datetimeFigureOut">
              <a:rPr lang="en-US" smtClean="0"/>
              <a:t>2/20/2024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697EBFA-50B8-2C7A-BDC2-0B38E1226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50E810-04C7-6C06-B3ED-A46525B09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EFB44-1511-4EF6-B04A-EF1415DC11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135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56588-57CF-8F1B-9F10-BD3491E94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821A0D-3AA1-837D-D58A-E4FEF7DC2A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8C2028-E028-713E-E8D1-47D23EB265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A6241A-801B-9AEF-9F90-6A156A9638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141A4-6E12-45EB-88E5-40F2CD761200}" type="datetimeFigureOut">
              <a:rPr lang="en-US" smtClean="0"/>
              <a:t>2/20/2024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29CF1B-6017-7BF4-8DCE-B96C07D915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E44C1D-74BA-A738-78A5-43FCFC3F1F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EFB44-1511-4EF6-B04A-EF1415DC11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786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86BF1-3ADA-5E04-72F9-A36FDB4674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4C46C80-E415-8545-E440-2E562A6B4A6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06D5DC-A6B3-F3CC-C64A-85AB8680C7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94577D-B239-16B4-EDB5-53EF2C3C64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141A4-6E12-45EB-88E5-40F2CD761200}" type="datetimeFigureOut">
              <a:rPr lang="en-US" smtClean="0"/>
              <a:t>2/20/2024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DA3CAC-61A3-CBC3-416A-15109BDF4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55346D-F4EA-8F22-C979-19518BFED1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EFB44-1511-4EF6-B04A-EF1415DC11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8582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D3AA2C0-52C1-9F95-31F9-993C6BC910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361BCD-EACD-538F-3711-BFD066806D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B636F1-678B-8EF5-8088-248DF4A7E6C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E141A4-6E12-45EB-88E5-40F2CD761200}" type="datetimeFigureOut">
              <a:rPr lang="en-US" smtClean="0"/>
              <a:t>2/20/2024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0FABB7-EEE6-6D58-B618-71C07F2BF4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E315B3-F842-1148-6FFA-6DD0C93F69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7EFB44-1511-4EF6-B04A-EF1415DC11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1686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jp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jp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jp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jp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jp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jp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G"/><Relationship Id="rId3" Type="http://schemas.openxmlformats.org/officeDocument/2006/relationships/image" Target="../media/image1.png"/><Relationship Id="rId7" Type="http://schemas.openxmlformats.org/officeDocument/2006/relationships/image" Target="../media/image31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JPG"/><Relationship Id="rId5" Type="http://schemas.openxmlformats.org/officeDocument/2006/relationships/image" Target="../media/image29.JPG"/><Relationship Id="rId4" Type="http://schemas.openxmlformats.org/officeDocument/2006/relationships/image" Target="../media/image28.jpg"/><Relationship Id="rId9" Type="http://schemas.openxmlformats.org/officeDocument/2006/relationships/image" Target="../media/image33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jp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jp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jp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jp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jp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56A49C-C975-CBAB-8E64-C8F37C6933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lelogram 3">
            <a:extLst>
              <a:ext uri="{FF2B5EF4-FFF2-40B4-BE49-F238E27FC236}">
                <a16:creationId xmlns:a16="http://schemas.microsoft.com/office/drawing/2014/main" id="{08ADC806-FDC8-9D5D-F17D-CF0F217EAB56}"/>
              </a:ext>
            </a:extLst>
          </p:cNvPr>
          <p:cNvSpPr/>
          <p:nvPr/>
        </p:nvSpPr>
        <p:spPr>
          <a:xfrm>
            <a:off x="409852" y="2881313"/>
            <a:ext cx="2105025" cy="1095375"/>
          </a:xfrm>
          <a:prstGeom prst="parallelogram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Extract:</a:t>
            </a:r>
            <a:br>
              <a:rPr lang="en-US" sz="1400" b="1" dirty="0"/>
            </a:br>
            <a:r>
              <a:rPr lang="en-US" sz="1400" b="1" dirty="0"/>
              <a:t>Excel File in Power BI Service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AD5F261-29B1-0A99-4A34-AC9FEA12EA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922" t="18950" r="33593" b="19680"/>
          <a:stretch/>
        </p:blipFill>
        <p:spPr>
          <a:xfrm>
            <a:off x="6778303" y="4204056"/>
            <a:ext cx="1048025" cy="81487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C1907F1-CB14-45C6-9CCA-C8C4B1FB130F}"/>
              </a:ext>
            </a:extLst>
          </p:cNvPr>
          <p:cNvSpPr/>
          <p:nvPr/>
        </p:nvSpPr>
        <p:spPr>
          <a:xfrm>
            <a:off x="3124185" y="2661336"/>
            <a:ext cx="2379216" cy="1535329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Load: Power BI Service</a:t>
            </a:r>
          </a:p>
          <a:p>
            <a:pPr algn="ctr"/>
            <a:r>
              <a:rPr lang="en-US" sz="1400" b="1" dirty="0"/>
              <a:t>Transform: Data flows &amp; Power Query</a:t>
            </a:r>
          </a:p>
          <a:p>
            <a:pPr algn="ctr"/>
            <a:r>
              <a:rPr lang="en-US" sz="1400" b="1" dirty="0"/>
              <a:t>Build ML model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D740156-12D6-3C11-F40E-D86EDB882509}"/>
              </a:ext>
            </a:extLst>
          </p:cNvPr>
          <p:cNvCxnSpPr>
            <a:cxnSpLocks/>
            <a:stCxn id="4" idx="2"/>
            <a:endCxn id="11" idx="1"/>
          </p:cNvCxnSpPr>
          <p:nvPr/>
        </p:nvCxnSpPr>
        <p:spPr>
          <a:xfrm>
            <a:off x="2377955" y="3429001"/>
            <a:ext cx="74623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7A16025-CCDA-F006-86D5-349A8722DE72}"/>
              </a:ext>
            </a:extLst>
          </p:cNvPr>
          <p:cNvCxnSpPr>
            <a:cxnSpLocks/>
            <a:stCxn id="11" idx="3"/>
            <a:endCxn id="24" idx="1"/>
          </p:cNvCxnSpPr>
          <p:nvPr/>
        </p:nvCxnSpPr>
        <p:spPr>
          <a:xfrm>
            <a:off x="5503401" y="3429001"/>
            <a:ext cx="60930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2B70AF7D-E0D4-1F6F-C3F2-F7C7EC4EDF6C}"/>
              </a:ext>
            </a:extLst>
          </p:cNvPr>
          <p:cNvSpPr txBox="1"/>
          <p:nvPr/>
        </p:nvSpPr>
        <p:spPr>
          <a:xfrm>
            <a:off x="4253883" y="6258757"/>
            <a:ext cx="36842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Airlines Delays Power BI ML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443D075-DAB5-7F1D-FFD3-C51DBA68A2F3}"/>
              </a:ext>
            </a:extLst>
          </p:cNvPr>
          <p:cNvSpPr/>
          <p:nvPr/>
        </p:nvSpPr>
        <p:spPr>
          <a:xfrm>
            <a:off x="6112709" y="2881313"/>
            <a:ext cx="2379216" cy="1095375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Build Report in Power BI Desktop</a:t>
            </a:r>
          </a:p>
        </p:txBody>
      </p:sp>
      <p:sp>
        <p:nvSpPr>
          <p:cNvPr id="26" name="Flowchart: Terminator 25">
            <a:extLst>
              <a:ext uri="{FF2B5EF4-FFF2-40B4-BE49-F238E27FC236}">
                <a16:creationId xmlns:a16="http://schemas.microsoft.com/office/drawing/2014/main" id="{C6F27963-871B-D51F-6FB9-D58557399574}"/>
              </a:ext>
            </a:extLst>
          </p:cNvPr>
          <p:cNvSpPr/>
          <p:nvPr/>
        </p:nvSpPr>
        <p:spPr>
          <a:xfrm>
            <a:off x="9101231" y="3017868"/>
            <a:ext cx="2289975" cy="822264"/>
          </a:xfrm>
          <a:prstGeom prst="flowChartTerminator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Publish App in </a:t>
            </a:r>
            <a:br>
              <a:rPr lang="en-US" sz="1400" b="1" dirty="0"/>
            </a:br>
            <a:r>
              <a:rPr lang="en-US" sz="1400" b="1" dirty="0"/>
              <a:t>Power BI Service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F266627-2E3E-0AD1-CF56-A2E566CDB143}"/>
              </a:ext>
            </a:extLst>
          </p:cNvPr>
          <p:cNvCxnSpPr>
            <a:cxnSpLocks/>
            <a:stCxn id="24" idx="3"/>
            <a:endCxn id="26" idx="1"/>
          </p:cNvCxnSpPr>
          <p:nvPr/>
        </p:nvCxnSpPr>
        <p:spPr>
          <a:xfrm flipV="1">
            <a:off x="8491925" y="3429000"/>
            <a:ext cx="609306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 descr="A cloud with a graph in it&#10;&#10;Description automatically generated">
            <a:extLst>
              <a:ext uri="{FF2B5EF4-FFF2-40B4-BE49-F238E27FC236}">
                <a16:creationId xmlns:a16="http://schemas.microsoft.com/office/drawing/2014/main" id="{C12443E5-B45F-2909-118E-5D6BD1BAA0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1339" y="4196665"/>
            <a:ext cx="1024907" cy="822264"/>
          </a:xfrm>
          <a:prstGeom prst="rect">
            <a:avLst/>
          </a:pr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BCE2E7A0-DC79-57EF-1472-25EFF077F7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999" y="2059335"/>
            <a:ext cx="799275" cy="743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 cloud with a graph in it&#10;&#10;Description automatically generated">
            <a:extLst>
              <a:ext uri="{FF2B5EF4-FFF2-40B4-BE49-F238E27FC236}">
                <a16:creationId xmlns:a16="http://schemas.microsoft.com/office/drawing/2014/main" id="{1AD9C6EC-10D8-5F66-2F1A-977153AF82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182" y="4196665"/>
            <a:ext cx="1024907" cy="822264"/>
          </a:xfrm>
          <a:prstGeom prst="rect">
            <a:avLst/>
          </a:prstGeom>
        </p:spPr>
      </p:pic>
      <p:pic>
        <p:nvPicPr>
          <p:cNvPr id="17" name="Picture 16" descr="A cloud with a graph in it&#10;&#10;Description automatically generated">
            <a:extLst>
              <a:ext uri="{FF2B5EF4-FFF2-40B4-BE49-F238E27FC236}">
                <a16:creationId xmlns:a16="http://schemas.microsoft.com/office/drawing/2014/main" id="{79448C05-45ED-306F-728A-6117A69706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3764" y="2195604"/>
            <a:ext cx="1024907" cy="822264"/>
          </a:xfrm>
          <a:prstGeom prst="rect">
            <a:avLst/>
          </a:prstGeom>
        </p:spPr>
      </p:pic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205D794C-C8D9-0C16-2385-3854BB32C2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5086" y="1155786"/>
            <a:ext cx="2834457" cy="163920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491564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lelogram 3">
            <a:extLst>
              <a:ext uri="{FF2B5EF4-FFF2-40B4-BE49-F238E27FC236}">
                <a16:creationId xmlns:a16="http://schemas.microsoft.com/office/drawing/2014/main" id="{7BD8997A-CAF6-03EE-8EAE-87E02AE82EA9}"/>
              </a:ext>
            </a:extLst>
          </p:cNvPr>
          <p:cNvSpPr/>
          <p:nvPr/>
        </p:nvSpPr>
        <p:spPr>
          <a:xfrm>
            <a:off x="1856912" y="2881313"/>
            <a:ext cx="2105025" cy="1095375"/>
          </a:xfrm>
          <a:prstGeom prst="parallelogram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Extract:</a:t>
            </a:r>
            <a:br>
              <a:rPr lang="en-US" sz="1400" b="1" dirty="0"/>
            </a:br>
            <a:r>
              <a:rPr lang="en-US" sz="1400" b="1" dirty="0"/>
              <a:t>Excel File in Sharepoint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C00FE403-07D8-3C96-58CB-95F21AF39A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9786" y="2065894"/>
            <a:ext cx="799275" cy="743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341EC1E-3E3C-1464-6678-BBD3A1EE0A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922" t="18950" r="33593" b="19680"/>
          <a:stretch/>
        </p:blipFill>
        <p:spPr>
          <a:xfrm>
            <a:off x="5509844" y="1994213"/>
            <a:ext cx="1048025" cy="814873"/>
          </a:xfrm>
          <a:prstGeom prst="rect">
            <a:avLst/>
          </a:prstGeom>
        </p:spPr>
      </p:pic>
      <p:pic>
        <p:nvPicPr>
          <p:cNvPr id="8" name="Picture 7" descr="A logo with circles and a letter s&#10;&#10;Description automatically generated">
            <a:extLst>
              <a:ext uri="{FF2B5EF4-FFF2-40B4-BE49-F238E27FC236}">
                <a16:creationId xmlns:a16="http://schemas.microsoft.com/office/drawing/2014/main" id="{C21584B0-5509-DFC8-6205-3276AFC6771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62" t="13539" r="25220" b="14184"/>
          <a:stretch/>
        </p:blipFill>
        <p:spPr>
          <a:xfrm>
            <a:off x="2509786" y="4048915"/>
            <a:ext cx="822205" cy="81487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10DC40C-B1D9-9455-7DB4-C5638FD9C06D}"/>
              </a:ext>
            </a:extLst>
          </p:cNvPr>
          <p:cNvSpPr/>
          <p:nvPr/>
        </p:nvSpPr>
        <p:spPr>
          <a:xfrm>
            <a:off x="4844249" y="2881313"/>
            <a:ext cx="2379216" cy="1095375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Load: Power BI</a:t>
            </a:r>
          </a:p>
          <a:p>
            <a:pPr algn="ctr"/>
            <a:r>
              <a:rPr lang="en-US" sz="1400" b="1" dirty="0"/>
              <a:t>Transform: Power Query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D3185AC-AAE9-75AA-294C-A9336D9D1179}"/>
              </a:ext>
            </a:extLst>
          </p:cNvPr>
          <p:cNvCxnSpPr>
            <a:cxnSpLocks/>
            <a:stCxn id="4" idx="2"/>
            <a:endCxn id="11" idx="1"/>
          </p:cNvCxnSpPr>
          <p:nvPr/>
        </p:nvCxnSpPr>
        <p:spPr>
          <a:xfrm>
            <a:off x="3825015" y="3429001"/>
            <a:ext cx="101923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lowchart: Terminator 14">
            <a:extLst>
              <a:ext uri="{FF2B5EF4-FFF2-40B4-BE49-F238E27FC236}">
                <a16:creationId xmlns:a16="http://schemas.microsoft.com/office/drawing/2014/main" id="{87258000-D731-79EA-5AB1-A9CFDF2FC4EF}"/>
              </a:ext>
            </a:extLst>
          </p:cNvPr>
          <p:cNvSpPr/>
          <p:nvPr/>
        </p:nvSpPr>
        <p:spPr>
          <a:xfrm>
            <a:off x="8105776" y="3109912"/>
            <a:ext cx="2289975" cy="638175"/>
          </a:xfrm>
          <a:prstGeom prst="flowChartTerminator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Build Report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B5C4CFD-9893-ED4A-AA90-59BCC43D65F5}"/>
              </a:ext>
            </a:extLst>
          </p:cNvPr>
          <p:cNvCxnSpPr>
            <a:cxnSpLocks/>
            <a:stCxn id="11" idx="3"/>
            <a:endCxn id="15" idx="1"/>
          </p:cNvCxnSpPr>
          <p:nvPr/>
        </p:nvCxnSpPr>
        <p:spPr>
          <a:xfrm flipV="1">
            <a:off x="7223465" y="3429000"/>
            <a:ext cx="882311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17305D2-F896-74DA-F6EC-701FE05D0A74}"/>
              </a:ext>
            </a:extLst>
          </p:cNvPr>
          <p:cNvSpPr txBox="1"/>
          <p:nvPr/>
        </p:nvSpPr>
        <p:spPr>
          <a:xfrm>
            <a:off x="4253883" y="6267635"/>
            <a:ext cx="36842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Healthcare Proposal Dashboard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95CCA8A-E706-92F9-A92D-9992164A6D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4588" y="1366000"/>
            <a:ext cx="2852349" cy="164955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686291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lelogram 3">
            <a:extLst>
              <a:ext uri="{FF2B5EF4-FFF2-40B4-BE49-F238E27FC236}">
                <a16:creationId xmlns:a16="http://schemas.microsoft.com/office/drawing/2014/main" id="{7BD8997A-CAF6-03EE-8EAE-87E02AE82EA9}"/>
              </a:ext>
            </a:extLst>
          </p:cNvPr>
          <p:cNvSpPr/>
          <p:nvPr/>
        </p:nvSpPr>
        <p:spPr>
          <a:xfrm>
            <a:off x="409852" y="2881313"/>
            <a:ext cx="2105025" cy="1095375"/>
          </a:xfrm>
          <a:prstGeom prst="parallelogram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Extract:</a:t>
            </a:r>
            <a:br>
              <a:rPr lang="en-US" sz="1400" b="1" dirty="0"/>
            </a:br>
            <a:r>
              <a:rPr lang="en-US" sz="1400" b="1" dirty="0"/>
              <a:t>Smartsheet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41EC1E-3E3C-1464-6678-BBD3A1EE0A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922" t="18950" r="33593" b="19680"/>
          <a:stretch/>
        </p:blipFill>
        <p:spPr>
          <a:xfrm>
            <a:off x="3789780" y="1987654"/>
            <a:ext cx="1048025" cy="81487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10DC40C-B1D9-9455-7DB4-C5638FD9C06D}"/>
              </a:ext>
            </a:extLst>
          </p:cNvPr>
          <p:cNvSpPr/>
          <p:nvPr/>
        </p:nvSpPr>
        <p:spPr>
          <a:xfrm>
            <a:off x="3124185" y="2881313"/>
            <a:ext cx="2379216" cy="1095375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Load: Power BI</a:t>
            </a:r>
          </a:p>
          <a:p>
            <a:pPr algn="ctr"/>
            <a:r>
              <a:rPr lang="en-US" sz="1400" b="1" dirty="0"/>
              <a:t>Transform: Power Query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D3185AC-AAE9-75AA-294C-A9336D9D1179}"/>
              </a:ext>
            </a:extLst>
          </p:cNvPr>
          <p:cNvCxnSpPr>
            <a:cxnSpLocks/>
            <a:stCxn id="4" idx="2"/>
            <a:endCxn id="11" idx="1"/>
          </p:cNvCxnSpPr>
          <p:nvPr/>
        </p:nvCxnSpPr>
        <p:spPr>
          <a:xfrm>
            <a:off x="2377955" y="3429001"/>
            <a:ext cx="74623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B5C4CFD-9893-ED4A-AA90-59BCC43D65F5}"/>
              </a:ext>
            </a:extLst>
          </p:cNvPr>
          <p:cNvCxnSpPr>
            <a:cxnSpLocks/>
            <a:stCxn id="11" idx="3"/>
            <a:endCxn id="24" idx="1"/>
          </p:cNvCxnSpPr>
          <p:nvPr/>
        </p:nvCxnSpPr>
        <p:spPr>
          <a:xfrm>
            <a:off x="5503401" y="3429001"/>
            <a:ext cx="60930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17305D2-F896-74DA-F6EC-701FE05D0A74}"/>
              </a:ext>
            </a:extLst>
          </p:cNvPr>
          <p:cNvSpPr txBox="1"/>
          <p:nvPr/>
        </p:nvSpPr>
        <p:spPr>
          <a:xfrm>
            <a:off x="4253883" y="6258757"/>
            <a:ext cx="36842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Internal Use Work Tracker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E0A07AE-6333-2CA6-887C-DED95FD2C11C}"/>
              </a:ext>
            </a:extLst>
          </p:cNvPr>
          <p:cNvSpPr/>
          <p:nvPr/>
        </p:nvSpPr>
        <p:spPr>
          <a:xfrm>
            <a:off x="6112709" y="2881313"/>
            <a:ext cx="2379216" cy="1095375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Build Report</a:t>
            </a:r>
          </a:p>
        </p:txBody>
      </p:sp>
      <p:sp>
        <p:nvSpPr>
          <p:cNvPr id="26" name="Flowchart: Terminator 25">
            <a:extLst>
              <a:ext uri="{FF2B5EF4-FFF2-40B4-BE49-F238E27FC236}">
                <a16:creationId xmlns:a16="http://schemas.microsoft.com/office/drawing/2014/main" id="{1CEE27D0-EE68-EBA6-A77A-D95C6AE14AF1}"/>
              </a:ext>
            </a:extLst>
          </p:cNvPr>
          <p:cNvSpPr/>
          <p:nvPr/>
        </p:nvSpPr>
        <p:spPr>
          <a:xfrm>
            <a:off x="9101231" y="3017868"/>
            <a:ext cx="2289975" cy="822264"/>
          </a:xfrm>
          <a:prstGeom prst="flowChartTerminator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Publish App in </a:t>
            </a:r>
            <a:br>
              <a:rPr lang="en-US" sz="1400" b="1" dirty="0"/>
            </a:br>
            <a:r>
              <a:rPr lang="en-US" sz="1400" b="1" dirty="0"/>
              <a:t>Power BI Service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4CEF7D8-9E59-E440-5A3B-5C06A4F5671D}"/>
              </a:ext>
            </a:extLst>
          </p:cNvPr>
          <p:cNvCxnSpPr>
            <a:cxnSpLocks/>
            <a:stCxn id="24" idx="3"/>
            <a:endCxn id="26" idx="1"/>
          </p:cNvCxnSpPr>
          <p:nvPr/>
        </p:nvCxnSpPr>
        <p:spPr>
          <a:xfrm flipV="1">
            <a:off x="8491925" y="3429000"/>
            <a:ext cx="609306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 descr="A cloud with a graph in it&#10;&#10;Description automatically generated">
            <a:extLst>
              <a:ext uri="{FF2B5EF4-FFF2-40B4-BE49-F238E27FC236}">
                <a16:creationId xmlns:a16="http://schemas.microsoft.com/office/drawing/2014/main" id="{3717E364-8B0C-A604-0353-08519657FC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3764" y="2195604"/>
            <a:ext cx="1024907" cy="82226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E05476E-6AFD-9C50-DFBD-326250A602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4466" y="1160000"/>
            <a:ext cx="2840205" cy="164252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7" name="Picture 36" descr="A blue and white logo&#10;&#10;Description automatically generated">
            <a:extLst>
              <a:ext uri="{FF2B5EF4-FFF2-40B4-BE49-F238E27FC236}">
                <a16:creationId xmlns:a16="http://schemas.microsoft.com/office/drawing/2014/main" id="{65B57600-952C-4F99-B02F-FFDC5573C6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927" y="1987654"/>
            <a:ext cx="814874" cy="814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5621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F8CC9EEC-EF21-B7D7-83F4-DA5219BC6E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2060" y="1166379"/>
            <a:ext cx="2840513" cy="164270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Parallelogram 3">
            <a:extLst>
              <a:ext uri="{FF2B5EF4-FFF2-40B4-BE49-F238E27FC236}">
                <a16:creationId xmlns:a16="http://schemas.microsoft.com/office/drawing/2014/main" id="{7BD8997A-CAF6-03EE-8EAE-87E02AE82EA9}"/>
              </a:ext>
            </a:extLst>
          </p:cNvPr>
          <p:cNvSpPr/>
          <p:nvPr/>
        </p:nvSpPr>
        <p:spPr>
          <a:xfrm>
            <a:off x="409852" y="2881313"/>
            <a:ext cx="2105025" cy="1095375"/>
          </a:xfrm>
          <a:prstGeom prst="parallelogram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Extract:</a:t>
            </a:r>
            <a:br>
              <a:rPr lang="en-US" sz="1400" b="1" dirty="0"/>
            </a:br>
            <a:r>
              <a:rPr lang="en-US" sz="1400" b="1" dirty="0"/>
              <a:t>SQL Database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41EC1E-3E3C-1464-6678-BBD3A1EE0A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922" t="18950" r="33593" b="19680"/>
          <a:stretch/>
        </p:blipFill>
        <p:spPr>
          <a:xfrm>
            <a:off x="3789780" y="1987654"/>
            <a:ext cx="1048025" cy="81487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10DC40C-B1D9-9455-7DB4-C5638FD9C06D}"/>
              </a:ext>
            </a:extLst>
          </p:cNvPr>
          <p:cNvSpPr/>
          <p:nvPr/>
        </p:nvSpPr>
        <p:spPr>
          <a:xfrm>
            <a:off x="3124185" y="2881313"/>
            <a:ext cx="2379216" cy="1095375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Load: Power BI</a:t>
            </a:r>
          </a:p>
          <a:p>
            <a:pPr algn="ctr"/>
            <a:r>
              <a:rPr lang="en-US" sz="1400" b="1" dirty="0"/>
              <a:t>Transform: Power Query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D3185AC-AAE9-75AA-294C-A9336D9D1179}"/>
              </a:ext>
            </a:extLst>
          </p:cNvPr>
          <p:cNvCxnSpPr>
            <a:cxnSpLocks/>
            <a:stCxn id="4" idx="2"/>
            <a:endCxn id="11" idx="1"/>
          </p:cNvCxnSpPr>
          <p:nvPr/>
        </p:nvCxnSpPr>
        <p:spPr>
          <a:xfrm>
            <a:off x="2377955" y="3429001"/>
            <a:ext cx="74623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B5C4CFD-9893-ED4A-AA90-59BCC43D65F5}"/>
              </a:ext>
            </a:extLst>
          </p:cNvPr>
          <p:cNvCxnSpPr>
            <a:cxnSpLocks/>
            <a:stCxn id="11" idx="3"/>
            <a:endCxn id="24" idx="1"/>
          </p:cNvCxnSpPr>
          <p:nvPr/>
        </p:nvCxnSpPr>
        <p:spPr>
          <a:xfrm>
            <a:off x="5503401" y="3429001"/>
            <a:ext cx="60930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17305D2-F896-74DA-F6EC-701FE05D0A74}"/>
              </a:ext>
            </a:extLst>
          </p:cNvPr>
          <p:cNvSpPr txBox="1"/>
          <p:nvPr/>
        </p:nvSpPr>
        <p:spPr>
          <a:xfrm>
            <a:off x="4253883" y="6258757"/>
            <a:ext cx="36842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Manufacturing Client Demo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E0A07AE-6333-2CA6-887C-DED95FD2C11C}"/>
              </a:ext>
            </a:extLst>
          </p:cNvPr>
          <p:cNvSpPr/>
          <p:nvPr/>
        </p:nvSpPr>
        <p:spPr>
          <a:xfrm>
            <a:off x="6112709" y="2881313"/>
            <a:ext cx="2379216" cy="1095375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Build Report</a:t>
            </a:r>
          </a:p>
        </p:txBody>
      </p:sp>
      <p:sp>
        <p:nvSpPr>
          <p:cNvPr id="26" name="Flowchart: Terminator 25">
            <a:extLst>
              <a:ext uri="{FF2B5EF4-FFF2-40B4-BE49-F238E27FC236}">
                <a16:creationId xmlns:a16="http://schemas.microsoft.com/office/drawing/2014/main" id="{1CEE27D0-EE68-EBA6-A77A-D95C6AE14AF1}"/>
              </a:ext>
            </a:extLst>
          </p:cNvPr>
          <p:cNvSpPr/>
          <p:nvPr/>
        </p:nvSpPr>
        <p:spPr>
          <a:xfrm>
            <a:off x="9101231" y="3017868"/>
            <a:ext cx="2289975" cy="822264"/>
          </a:xfrm>
          <a:prstGeom prst="flowChartTerminator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Publish App in </a:t>
            </a:r>
            <a:br>
              <a:rPr lang="en-US" sz="1400" b="1" dirty="0"/>
            </a:br>
            <a:r>
              <a:rPr lang="en-US" sz="1400" b="1" dirty="0"/>
              <a:t>Power BI Service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4CEF7D8-9E59-E440-5A3B-5C06A4F5671D}"/>
              </a:ext>
            </a:extLst>
          </p:cNvPr>
          <p:cNvCxnSpPr>
            <a:cxnSpLocks/>
            <a:stCxn id="24" idx="3"/>
            <a:endCxn id="26" idx="1"/>
          </p:cNvCxnSpPr>
          <p:nvPr/>
        </p:nvCxnSpPr>
        <p:spPr>
          <a:xfrm flipV="1">
            <a:off x="8491925" y="3429000"/>
            <a:ext cx="609306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 descr="A cloud with a graph in it&#10;&#10;Description automatically generated">
            <a:extLst>
              <a:ext uri="{FF2B5EF4-FFF2-40B4-BE49-F238E27FC236}">
                <a16:creationId xmlns:a16="http://schemas.microsoft.com/office/drawing/2014/main" id="{3717E364-8B0C-A604-0353-08519657FC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3764" y="2195604"/>
            <a:ext cx="1024907" cy="822264"/>
          </a:xfrm>
          <a:prstGeom prst="rect">
            <a:avLst/>
          </a:prstGeom>
        </p:spPr>
      </p:pic>
      <p:pic>
        <p:nvPicPr>
          <p:cNvPr id="2" name="Picture 1" descr="A logo of a company&#10;&#10;Description automatically generated">
            <a:extLst>
              <a:ext uri="{FF2B5EF4-FFF2-40B4-BE49-F238E27FC236}">
                <a16:creationId xmlns:a16="http://schemas.microsoft.com/office/drawing/2014/main" id="{9C1229A7-C49F-7040-B240-8953BC1969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123" y="1870953"/>
            <a:ext cx="1160481" cy="938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8294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lelogram 3">
            <a:extLst>
              <a:ext uri="{FF2B5EF4-FFF2-40B4-BE49-F238E27FC236}">
                <a16:creationId xmlns:a16="http://schemas.microsoft.com/office/drawing/2014/main" id="{7BD8997A-CAF6-03EE-8EAE-87E02AE82EA9}"/>
              </a:ext>
            </a:extLst>
          </p:cNvPr>
          <p:cNvSpPr/>
          <p:nvPr/>
        </p:nvSpPr>
        <p:spPr>
          <a:xfrm>
            <a:off x="409852" y="2881313"/>
            <a:ext cx="2105025" cy="1095375"/>
          </a:xfrm>
          <a:prstGeom prst="parallelogram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Extract:</a:t>
            </a:r>
            <a:br>
              <a:rPr lang="en-US" sz="1400" b="1" dirty="0"/>
            </a:br>
            <a:r>
              <a:rPr lang="en-US" sz="1400" b="1" dirty="0"/>
              <a:t>QuickBooks Online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41EC1E-3E3C-1464-6678-BBD3A1EE0A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922" t="18950" r="33593" b="19680"/>
          <a:stretch/>
        </p:blipFill>
        <p:spPr>
          <a:xfrm>
            <a:off x="3789780" y="1987654"/>
            <a:ext cx="1048025" cy="81487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10DC40C-B1D9-9455-7DB4-C5638FD9C06D}"/>
              </a:ext>
            </a:extLst>
          </p:cNvPr>
          <p:cNvSpPr/>
          <p:nvPr/>
        </p:nvSpPr>
        <p:spPr>
          <a:xfrm>
            <a:off x="3124185" y="2881313"/>
            <a:ext cx="2379216" cy="1095375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Load: Power BI</a:t>
            </a:r>
          </a:p>
          <a:p>
            <a:pPr algn="ctr"/>
            <a:r>
              <a:rPr lang="en-US" sz="1400" b="1" dirty="0"/>
              <a:t>Transform: Power Query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D3185AC-AAE9-75AA-294C-A9336D9D1179}"/>
              </a:ext>
            </a:extLst>
          </p:cNvPr>
          <p:cNvCxnSpPr>
            <a:cxnSpLocks/>
            <a:stCxn id="4" idx="2"/>
            <a:endCxn id="11" idx="1"/>
          </p:cNvCxnSpPr>
          <p:nvPr/>
        </p:nvCxnSpPr>
        <p:spPr>
          <a:xfrm>
            <a:off x="2377955" y="3429001"/>
            <a:ext cx="74623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B5C4CFD-9893-ED4A-AA90-59BCC43D65F5}"/>
              </a:ext>
            </a:extLst>
          </p:cNvPr>
          <p:cNvCxnSpPr>
            <a:cxnSpLocks/>
            <a:stCxn id="11" idx="3"/>
            <a:endCxn id="24" idx="1"/>
          </p:cNvCxnSpPr>
          <p:nvPr/>
        </p:nvCxnSpPr>
        <p:spPr>
          <a:xfrm>
            <a:off x="5503401" y="3429001"/>
            <a:ext cx="60930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17305D2-F896-74DA-F6EC-701FE05D0A74}"/>
              </a:ext>
            </a:extLst>
          </p:cNvPr>
          <p:cNvSpPr txBox="1"/>
          <p:nvPr/>
        </p:nvSpPr>
        <p:spPr>
          <a:xfrm>
            <a:off x="4253883" y="6258757"/>
            <a:ext cx="36842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Manufacturing QuickBooks Analysis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E0A07AE-6333-2CA6-887C-DED95FD2C11C}"/>
              </a:ext>
            </a:extLst>
          </p:cNvPr>
          <p:cNvSpPr/>
          <p:nvPr/>
        </p:nvSpPr>
        <p:spPr>
          <a:xfrm>
            <a:off x="6112709" y="2881313"/>
            <a:ext cx="2379216" cy="1095375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Build Report</a:t>
            </a:r>
          </a:p>
        </p:txBody>
      </p:sp>
      <p:sp>
        <p:nvSpPr>
          <p:cNvPr id="26" name="Flowchart: Terminator 25">
            <a:extLst>
              <a:ext uri="{FF2B5EF4-FFF2-40B4-BE49-F238E27FC236}">
                <a16:creationId xmlns:a16="http://schemas.microsoft.com/office/drawing/2014/main" id="{1CEE27D0-EE68-EBA6-A77A-D95C6AE14AF1}"/>
              </a:ext>
            </a:extLst>
          </p:cNvPr>
          <p:cNvSpPr/>
          <p:nvPr/>
        </p:nvSpPr>
        <p:spPr>
          <a:xfrm>
            <a:off x="9101231" y="3017868"/>
            <a:ext cx="2289975" cy="822264"/>
          </a:xfrm>
          <a:prstGeom prst="flowChartTerminator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Publish App in </a:t>
            </a:r>
            <a:br>
              <a:rPr lang="en-US" sz="1400" b="1" dirty="0"/>
            </a:br>
            <a:r>
              <a:rPr lang="en-US" sz="1400" b="1" dirty="0"/>
              <a:t>Power BI Service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4CEF7D8-9E59-E440-5A3B-5C06A4F5671D}"/>
              </a:ext>
            </a:extLst>
          </p:cNvPr>
          <p:cNvCxnSpPr>
            <a:cxnSpLocks/>
            <a:stCxn id="24" idx="3"/>
            <a:endCxn id="26" idx="1"/>
          </p:cNvCxnSpPr>
          <p:nvPr/>
        </p:nvCxnSpPr>
        <p:spPr>
          <a:xfrm flipV="1">
            <a:off x="8491925" y="3429000"/>
            <a:ext cx="609306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 descr="A cloud with a graph in it&#10;&#10;Description automatically generated">
            <a:extLst>
              <a:ext uri="{FF2B5EF4-FFF2-40B4-BE49-F238E27FC236}">
                <a16:creationId xmlns:a16="http://schemas.microsoft.com/office/drawing/2014/main" id="{3717E364-8B0C-A604-0353-08519657FC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3764" y="2195604"/>
            <a:ext cx="1024907" cy="822264"/>
          </a:xfrm>
          <a:prstGeom prst="rect">
            <a:avLst/>
          </a:prstGeom>
        </p:spPr>
      </p:pic>
      <p:pic>
        <p:nvPicPr>
          <p:cNvPr id="5" name="Picture 4" descr="A logo with a green circle and white letters&#10;&#10;Description automatically generated">
            <a:extLst>
              <a:ext uri="{FF2B5EF4-FFF2-40B4-BE49-F238E27FC236}">
                <a16:creationId xmlns:a16="http://schemas.microsoft.com/office/drawing/2014/main" id="{FC6B304E-F617-BD0D-8BE5-DB4698AB6A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222" y="1656424"/>
            <a:ext cx="1498733" cy="1498733"/>
          </a:xfrm>
          <a:prstGeom prst="rect">
            <a:avLst/>
          </a:prstGeom>
        </p:spPr>
      </p:pic>
      <p:pic>
        <p:nvPicPr>
          <p:cNvPr id="3" name="Picture 2" descr="A close-up of a map&#10;&#10;Description automatically generated">
            <a:extLst>
              <a:ext uri="{FF2B5EF4-FFF2-40B4-BE49-F238E27FC236}">
                <a16:creationId xmlns:a16="http://schemas.microsoft.com/office/drawing/2014/main" id="{E1485831-AE9A-E334-69BE-96935BE61F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2060" y="1156348"/>
            <a:ext cx="2846519" cy="164618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556254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lelogram 3">
            <a:extLst>
              <a:ext uri="{FF2B5EF4-FFF2-40B4-BE49-F238E27FC236}">
                <a16:creationId xmlns:a16="http://schemas.microsoft.com/office/drawing/2014/main" id="{7BD8997A-CAF6-03EE-8EAE-87E02AE82EA9}"/>
              </a:ext>
            </a:extLst>
          </p:cNvPr>
          <p:cNvSpPr/>
          <p:nvPr/>
        </p:nvSpPr>
        <p:spPr>
          <a:xfrm>
            <a:off x="409852" y="2881313"/>
            <a:ext cx="2105025" cy="1095375"/>
          </a:xfrm>
          <a:prstGeom prst="parallelogram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Extract:</a:t>
            </a:r>
            <a:br>
              <a:rPr lang="en-US" sz="1400" b="1" dirty="0"/>
            </a:br>
            <a:r>
              <a:rPr lang="en-US" sz="1400" b="1" dirty="0"/>
              <a:t>Excel File in Sharepoint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41EC1E-3E3C-1464-6678-BBD3A1EE0A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922" t="18950" r="33593" b="19680"/>
          <a:stretch/>
        </p:blipFill>
        <p:spPr>
          <a:xfrm>
            <a:off x="3789780" y="1987654"/>
            <a:ext cx="1048025" cy="81487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10DC40C-B1D9-9455-7DB4-C5638FD9C06D}"/>
              </a:ext>
            </a:extLst>
          </p:cNvPr>
          <p:cNvSpPr/>
          <p:nvPr/>
        </p:nvSpPr>
        <p:spPr>
          <a:xfrm>
            <a:off x="3124185" y="2881313"/>
            <a:ext cx="2379216" cy="1095375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Load: Power BI</a:t>
            </a:r>
          </a:p>
          <a:p>
            <a:pPr algn="ctr"/>
            <a:r>
              <a:rPr lang="en-US" sz="1400" b="1" dirty="0"/>
              <a:t>Transform: Power Query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D3185AC-AAE9-75AA-294C-A9336D9D1179}"/>
              </a:ext>
            </a:extLst>
          </p:cNvPr>
          <p:cNvCxnSpPr>
            <a:cxnSpLocks/>
            <a:stCxn id="4" idx="2"/>
            <a:endCxn id="11" idx="1"/>
          </p:cNvCxnSpPr>
          <p:nvPr/>
        </p:nvCxnSpPr>
        <p:spPr>
          <a:xfrm>
            <a:off x="2377955" y="3429001"/>
            <a:ext cx="74623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B5C4CFD-9893-ED4A-AA90-59BCC43D65F5}"/>
              </a:ext>
            </a:extLst>
          </p:cNvPr>
          <p:cNvCxnSpPr>
            <a:cxnSpLocks/>
            <a:stCxn id="11" idx="3"/>
            <a:endCxn id="24" idx="1"/>
          </p:cNvCxnSpPr>
          <p:nvPr/>
        </p:nvCxnSpPr>
        <p:spPr>
          <a:xfrm>
            <a:off x="5503401" y="3429001"/>
            <a:ext cx="60930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17305D2-F896-74DA-F6EC-701FE05D0A74}"/>
              </a:ext>
            </a:extLst>
          </p:cNvPr>
          <p:cNvSpPr txBox="1"/>
          <p:nvPr/>
        </p:nvSpPr>
        <p:spPr>
          <a:xfrm>
            <a:off x="4253883" y="6258757"/>
            <a:ext cx="36842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Manufacturing Supervisor Dashboards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E0A07AE-6333-2CA6-887C-DED95FD2C11C}"/>
              </a:ext>
            </a:extLst>
          </p:cNvPr>
          <p:cNvSpPr/>
          <p:nvPr/>
        </p:nvSpPr>
        <p:spPr>
          <a:xfrm>
            <a:off x="6112709" y="2881313"/>
            <a:ext cx="2379216" cy="1095375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Build Report</a:t>
            </a:r>
          </a:p>
        </p:txBody>
      </p:sp>
      <p:sp>
        <p:nvSpPr>
          <p:cNvPr id="26" name="Flowchart: Terminator 25">
            <a:extLst>
              <a:ext uri="{FF2B5EF4-FFF2-40B4-BE49-F238E27FC236}">
                <a16:creationId xmlns:a16="http://schemas.microsoft.com/office/drawing/2014/main" id="{1CEE27D0-EE68-EBA6-A77A-D95C6AE14AF1}"/>
              </a:ext>
            </a:extLst>
          </p:cNvPr>
          <p:cNvSpPr/>
          <p:nvPr/>
        </p:nvSpPr>
        <p:spPr>
          <a:xfrm>
            <a:off x="9101231" y="3017868"/>
            <a:ext cx="2289975" cy="822264"/>
          </a:xfrm>
          <a:prstGeom prst="flowChartTerminator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Publish App in </a:t>
            </a:r>
            <a:br>
              <a:rPr lang="en-US" sz="1400" b="1" dirty="0"/>
            </a:br>
            <a:r>
              <a:rPr lang="en-US" sz="1400" b="1" dirty="0"/>
              <a:t>Power BI Service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4CEF7D8-9E59-E440-5A3B-5C06A4F5671D}"/>
              </a:ext>
            </a:extLst>
          </p:cNvPr>
          <p:cNvCxnSpPr>
            <a:cxnSpLocks/>
            <a:stCxn id="24" idx="3"/>
            <a:endCxn id="26" idx="1"/>
          </p:cNvCxnSpPr>
          <p:nvPr/>
        </p:nvCxnSpPr>
        <p:spPr>
          <a:xfrm flipV="1">
            <a:off x="8491925" y="3429000"/>
            <a:ext cx="609306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 descr="A cloud with a graph in it&#10;&#10;Description automatically generated">
            <a:extLst>
              <a:ext uri="{FF2B5EF4-FFF2-40B4-BE49-F238E27FC236}">
                <a16:creationId xmlns:a16="http://schemas.microsoft.com/office/drawing/2014/main" id="{3717E364-8B0C-A604-0353-08519657FC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3764" y="2195604"/>
            <a:ext cx="1024907" cy="822264"/>
          </a:xfrm>
          <a:prstGeom prst="rect">
            <a:avLst/>
          </a:pr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97695453-599B-CAFA-1614-9D611DBF38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999" y="2059335"/>
            <a:ext cx="799275" cy="743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logo with circles and a letter s&#10;&#10;Description automatically generated">
            <a:extLst>
              <a:ext uri="{FF2B5EF4-FFF2-40B4-BE49-F238E27FC236}">
                <a16:creationId xmlns:a16="http://schemas.microsoft.com/office/drawing/2014/main" id="{8CE3454F-C57B-E6E9-1E4B-4B17ECDC3DD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62" t="13539" r="25220" b="14184"/>
          <a:stretch/>
        </p:blipFill>
        <p:spPr>
          <a:xfrm>
            <a:off x="1105999" y="4042356"/>
            <a:ext cx="822205" cy="814873"/>
          </a:xfrm>
          <a:prstGeom prst="rect">
            <a:avLst/>
          </a:prstGeom>
        </p:spPr>
      </p:pic>
      <p:pic>
        <p:nvPicPr>
          <p:cNvPr id="3" name="Picture 2" descr="A screen shot of a computer&#10;&#10;Description automatically generated">
            <a:extLst>
              <a:ext uri="{FF2B5EF4-FFF2-40B4-BE49-F238E27FC236}">
                <a16:creationId xmlns:a16="http://schemas.microsoft.com/office/drawing/2014/main" id="{8FB390A9-2664-19C5-467A-4302B83D901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2060" y="1159822"/>
            <a:ext cx="2840513" cy="164270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669220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9D155E-C932-9EB9-7035-27AC67FD6D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lelogram 3">
            <a:extLst>
              <a:ext uri="{FF2B5EF4-FFF2-40B4-BE49-F238E27FC236}">
                <a16:creationId xmlns:a16="http://schemas.microsoft.com/office/drawing/2014/main" id="{7D8CF1BE-F111-6FD0-173D-D3F8EBB6B639}"/>
              </a:ext>
            </a:extLst>
          </p:cNvPr>
          <p:cNvSpPr/>
          <p:nvPr/>
        </p:nvSpPr>
        <p:spPr>
          <a:xfrm>
            <a:off x="409852" y="2881313"/>
            <a:ext cx="2105025" cy="1095375"/>
          </a:xfrm>
          <a:prstGeom prst="parallelogram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Extract:</a:t>
            </a:r>
            <a:br>
              <a:rPr lang="en-US" sz="1400" b="1" dirty="0"/>
            </a:br>
            <a:r>
              <a:rPr lang="en-US" sz="1400" b="1" dirty="0"/>
              <a:t>Excel File in Power BI Service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004FF51-6669-E68D-FC80-DBCE6BF375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922" t="18950" r="33593" b="19680"/>
          <a:stretch/>
        </p:blipFill>
        <p:spPr>
          <a:xfrm>
            <a:off x="6778303" y="4204056"/>
            <a:ext cx="1048025" cy="81487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3BA53DF-CF32-524E-308E-A5DE6148F604}"/>
              </a:ext>
            </a:extLst>
          </p:cNvPr>
          <p:cNvSpPr/>
          <p:nvPr/>
        </p:nvSpPr>
        <p:spPr>
          <a:xfrm>
            <a:off x="3124185" y="2661336"/>
            <a:ext cx="2379216" cy="1535329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Load: Power BI Service</a:t>
            </a:r>
          </a:p>
          <a:p>
            <a:pPr algn="ctr"/>
            <a:r>
              <a:rPr lang="en-US" sz="1400" b="1" dirty="0"/>
              <a:t>Transform: Data flows &amp; Power Query</a:t>
            </a:r>
          </a:p>
          <a:p>
            <a:pPr algn="ctr"/>
            <a:r>
              <a:rPr lang="en-US" sz="1400" b="1" dirty="0"/>
              <a:t>Build ML model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03CE1AC-CDC1-6BA0-3379-E7E872F98034}"/>
              </a:ext>
            </a:extLst>
          </p:cNvPr>
          <p:cNvCxnSpPr>
            <a:cxnSpLocks/>
            <a:stCxn id="4" idx="2"/>
            <a:endCxn id="11" idx="1"/>
          </p:cNvCxnSpPr>
          <p:nvPr/>
        </p:nvCxnSpPr>
        <p:spPr>
          <a:xfrm>
            <a:off x="2377955" y="3429001"/>
            <a:ext cx="74623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381C1D9-DA6D-B754-D0B0-30D777FE6A28}"/>
              </a:ext>
            </a:extLst>
          </p:cNvPr>
          <p:cNvCxnSpPr>
            <a:cxnSpLocks/>
            <a:stCxn id="11" idx="3"/>
            <a:endCxn id="24" idx="1"/>
          </p:cNvCxnSpPr>
          <p:nvPr/>
        </p:nvCxnSpPr>
        <p:spPr>
          <a:xfrm>
            <a:off x="5503401" y="3429001"/>
            <a:ext cx="60930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40415A59-0877-F6D1-9519-791AF1110BD4}"/>
              </a:ext>
            </a:extLst>
          </p:cNvPr>
          <p:cNvSpPr txBox="1"/>
          <p:nvPr/>
        </p:nvSpPr>
        <p:spPr>
          <a:xfrm>
            <a:off x="4253883" y="6258757"/>
            <a:ext cx="36842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ML Tutorial Project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8441E0F-4AA0-59C0-EA68-563D75E108F9}"/>
              </a:ext>
            </a:extLst>
          </p:cNvPr>
          <p:cNvSpPr/>
          <p:nvPr/>
        </p:nvSpPr>
        <p:spPr>
          <a:xfrm>
            <a:off x="6112709" y="2881313"/>
            <a:ext cx="2379216" cy="1095375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Build Report in Power BI Desktop</a:t>
            </a:r>
          </a:p>
        </p:txBody>
      </p:sp>
      <p:sp>
        <p:nvSpPr>
          <p:cNvPr id="26" name="Flowchart: Terminator 25">
            <a:extLst>
              <a:ext uri="{FF2B5EF4-FFF2-40B4-BE49-F238E27FC236}">
                <a16:creationId xmlns:a16="http://schemas.microsoft.com/office/drawing/2014/main" id="{93EFDB85-BA72-80CD-C6C2-8CC47B527668}"/>
              </a:ext>
            </a:extLst>
          </p:cNvPr>
          <p:cNvSpPr/>
          <p:nvPr/>
        </p:nvSpPr>
        <p:spPr>
          <a:xfrm>
            <a:off x="9101231" y="3017868"/>
            <a:ext cx="2289975" cy="822264"/>
          </a:xfrm>
          <a:prstGeom prst="flowChartTerminator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Publish App in </a:t>
            </a:r>
            <a:br>
              <a:rPr lang="en-US" sz="1400" b="1" dirty="0"/>
            </a:br>
            <a:r>
              <a:rPr lang="en-US" sz="1400" b="1" dirty="0"/>
              <a:t>Power BI Service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8CED035-9C14-8EBC-C4E8-5F7E36C59CE4}"/>
              </a:ext>
            </a:extLst>
          </p:cNvPr>
          <p:cNvCxnSpPr>
            <a:cxnSpLocks/>
            <a:stCxn id="24" idx="3"/>
            <a:endCxn id="26" idx="1"/>
          </p:cNvCxnSpPr>
          <p:nvPr/>
        </p:nvCxnSpPr>
        <p:spPr>
          <a:xfrm flipV="1">
            <a:off x="8491925" y="3429000"/>
            <a:ext cx="609306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 descr="A cloud with a graph in it&#10;&#10;Description automatically generated">
            <a:extLst>
              <a:ext uri="{FF2B5EF4-FFF2-40B4-BE49-F238E27FC236}">
                <a16:creationId xmlns:a16="http://schemas.microsoft.com/office/drawing/2014/main" id="{6285A5EA-B5C5-0CD4-CED6-A89733A317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1339" y="4196665"/>
            <a:ext cx="1024907" cy="822264"/>
          </a:xfrm>
          <a:prstGeom prst="rect">
            <a:avLst/>
          </a:pr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C814B1FC-0604-171B-F62D-7072983BB7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999" y="2059335"/>
            <a:ext cx="799275" cy="743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04524C43-21AC-265F-0DAC-F4682A50D9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2061" y="1159822"/>
            <a:ext cx="2840511" cy="164270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 descr="A cloud with a graph in it&#10;&#10;Description automatically generated">
            <a:extLst>
              <a:ext uri="{FF2B5EF4-FFF2-40B4-BE49-F238E27FC236}">
                <a16:creationId xmlns:a16="http://schemas.microsoft.com/office/drawing/2014/main" id="{2BB0BC8D-04E1-B1CC-1FC0-1B14FAE399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182" y="4196665"/>
            <a:ext cx="1024907" cy="822264"/>
          </a:xfrm>
          <a:prstGeom prst="rect">
            <a:avLst/>
          </a:prstGeom>
        </p:spPr>
      </p:pic>
      <p:pic>
        <p:nvPicPr>
          <p:cNvPr id="17" name="Picture 16" descr="A cloud with a graph in it&#10;&#10;Description automatically generated">
            <a:extLst>
              <a:ext uri="{FF2B5EF4-FFF2-40B4-BE49-F238E27FC236}">
                <a16:creationId xmlns:a16="http://schemas.microsoft.com/office/drawing/2014/main" id="{8436EE0C-D16F-8862-0121-49B0F1518D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3764" y="2195604"/>
            <a:ext cx="1024907" cy="822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6362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9F1913-C48D-62B3-CBCF-A31D3AB742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lelogram 3">
            <a:extLst>
              <a:ext uri="{FF2B5EF4-FFF2-40B4-BE49-F238E27FC236}">
                <a16:creationId xmlns:a16="http://schemas.microsoft.com/office/drawing/2014/main" id="{E9C7B54E-0ABA-CEC5-347D-6F8AAAAAF6D6}"/>
              </a:ext>
            </a:extLst>
          </p:cNvPr>
          <p:cNvSpPr/>
          <p:nvPr/>
        </p:nvSpPr>
        <p:spPr>
          <a:xfrm>
            <a:off x="409852" y="2881313"/>
            <a:ext cx="2105025" cy="1095375"/>
          </a:xfrm>
          <a:prstGeom prst="parallelogram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Extract:</a:t>
            </a:r>
            <a:br>
              <a:rPr lang="en-US" sz="1400" b="1" dirty="0"/>
            </a:br>
            <a:r>
              <a:rPr lang="en-US" sz="1400" b="1" dirty="0"/>
              <a:t>Excel File in Power BI Service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9F0B76-76AC-2338-A701-A1EB7937F8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922" t="18950" r="33593" b="19680"/>
          <a:stretch/>
        </p:blipFill>
        <p:spPr>
          <a:xfrm>
            <a:off x="6778303" y="4204056"/>
            <a:ext cx="1048025" cy="81487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467E2EA-3FFD-E114-B087-F08F2996AD39}"/>
              </a:ext>
            </a:extLst>
          </p:cNvPr>
          <p:cNvSpPr/>
          <p:nvPr/>
        </p:nvSpPr>
        <p:spPr>
          <a:xfrm>
            <a:off x="3124185" y="2661336"/>
            <a:ext cx="2379216" cy="1535329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Load: Power BI Service</a:t>
            </a:r>
          </a:p>
          <a:p>
            <a:pPr algn="ctr"/>
            <a:r>
              <a:rPr lang="en-US" sz="1400" b="1" dirty="0"/>
              <a:t>Transform: Data flows &amp; Power Query</a:t>
            </a:r>
          </a:p>
          <a:p>
            <a:pPr algn="ctr"/>
            <a:r>
              <a:rPr lang="en-US" sz="1400" b="1" dirty="0"/>
              <a:t>Build ML model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B5AE530-514B-CDC6-E932-5897C9C61FAB}"/>
              </a:ext>
            </a:extLst>
          </p:cNvPr>
          <p:cNvCxnSpPr>
            <a:cxnSpLocks/>
            <a:stCxn id="4" idx="2"/>
            <a:endCxn id="11" idx="1"/>
          </p:cNvCxnSpPr>
          <p:nvPr/>
        </p:nvCxnSpPr>
        <p:spPr>
          <a:xfrm>
            <a:off x="2377955" y="3429001"/>
            <a:ext cx="74623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8BE9D66-8BB4-F0C6-6613-F5CF41664197}"/>
              </a:ext>
            </a:extLst>
          </p:cNvPr>
          <p:cNvCxnSpPr>
            <a:cxnSpLocks/>
            <a:stCxn id="11" idx="3"/>
            <a:endCxn id="24" idx="1"/>
          </p:cNvCxnSpPr>
          <p:nvPr/>
        </p:nvCxnSpPr>
        <p:spPr>
          <a:xfrm>
            <a:off x="5503401" y="3429001"/>
            <a:ext cx="60930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2706AE65-C3DC-029C-4388-336B2A3EF0A6}"/>
              </a:ext>
            </a:extLst>
          </p:cNvPr>
          <p:cNvSpPr txBox="1"/>
          <p:nvPr/>
        </p:nvSpPr>
        <p:spPr>
          <a:xfrm>
            <a:off x="4253883" y="6258757"/>
            <a:ext cx="36842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Penguins Power BI ML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21811D3-F26E-C7C9-42F8-542A20F0C2C1}"/>
              </a:ext>
            </a:extLst>
          </p:cNvPr>
          <p:cNvSpPr/>
          <p:nvPr/>
        </p:nvSpPr>
        <p:spPr>
          <a:xfrm>
            <a:off x="6112709" y="2881313"/>
            <a:ext cx="2379216" cy="1095375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Build Report in Power BI Desktop</a:t>
            </a:r>
          </a:p>
        </p:txBody>
      </p:sp>
      <p:sp>
        <p:nvSpPr>
          <p:cNvPr id="26" name="Flowchart: Terminator 25">
            <a:extLst>
              <a:ext uri="{FF2B5EF4-FFF2-40B4-BE49-F238E27FC236}">
                <a16:creationId xmlns:a16="http://schemas.microsoft.com/office/drawing/2014/main" id="{8D9BAD62-B00D-A870-849C-2F9E864DC922}"/>
              </a:ext>
            </a:extLst>
          </p:cNvPr>
          <p:cNvSpPr/>
          <p:nvPr/>
        </p:nvSpPr>
        <p:spPr>
          <a:xfrm>
            <a:off x="9101231" y="3017868"/>
            <a:ext cx="2289975" cy="822264"/>
          </a:xfrm>
          <a:prstGeom prst="flowChartTerminator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Publish App in </a:t>
            </a:r>
            <a:br>
              <a:rPr lang="en-US" sz="1400" b="1" dirty="0"/>
            </a:br>
            <a:r>
              <a:rPr lang="en-US" sz="1400" b="1" dirty="0"/>
              <a:t>Power BI Service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D2246C2-A1D4-747E-1F96-98C9E851456E}"/>
              </a:ext>
            </a:extLst>
          </p:cNvPr>
          <p:cNvCxnSpPr>
            <a:cxnSpLocks/>
            <a:stCxn id="24" idx="3"/>
            <a:endCxn id="26" idx="1"/>
          </p:cNvCxnSpPr>
          <p:nvPr/>
        </p:nvCxnSpPr>
        <p:spPr>
          <a:xfrm flipV="1">
            <a:off x="8491925" y="3429000"/>
            <a:ext cx="609306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 descr="A cloud with a graph in it&#10;&#10;Description automatically generated">
            <a:extLst>
              <a:ext uri="{FF2B5EF4-FFF2-40B4-BE49-F238E27FC236}">
                <a16:creationId xmlns:a16="http://schemas.microsoft.com/office/drawing/2014/main" id="{258AF056-862A-233E-633E-9D43AFF8E7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1339" y="4196665"/>
            <a:ext cx="1024907" cy="822264"/>
          </a:xfrm>
          <a:prstGeom prst="rect">
            <a:avLst/>
          </a:pr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A4276035-ACEF-518B-0F34-4E6BA7599E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999" y="2059335"/>
            <a:ext cx="799275" cy="743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 cloud with a graph in it&#10;&#10;Description automatically generated">
            <a:extLst>
              <a:ext uri="{FF2B5EF4-FFF2-40B4-BE49-F238E27FC236}">
                <a16:creationId xmlns:a16="http://schemas.microsoft.com/office/drawing/2014/main" id="{ABA3DB98-4D0F-04D8-F4ED-BCAE6ACD86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182" y="4196665"/>
            <a:ext cx="1024907" cy="822264"/>
          </a:xfrm>
          <a:prstGeom prst="rect">
            <a:avLst/>
          </a:prstGeom>
        </p:spPr>
      </p:pic>
      <p:pic>
        <p:nvPicPr>
          <p:cNvPr id="17" name="Picture 16" descr="A cloud with a graph in it&#10;&#10;Description automatically generated">
            <a:extLst>
              <a:ext uri="{FF2B5EF4-FFF2-40B4-BE49-F238E27FC236}">
                <a16:creationId xmlns:a16="http://schemas.microsoft.com/office/drawing/2014/main" id="{AAACAB5B-65C7-AE8B-1484-E5B837889A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3764" y="2195604"/>
            <a:ext cx="1024907" cy="822264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1D323AEA-1D01-0B86-07CF-7FFD4ACE29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2485" y="1171247"/>
            <a:ext cx="2839660" cy="164221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199911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lelogram 3">
            <a:extLst>
              <a:ext uri="{FF2B5EF4-FFF2-40B4-BE49-F238E27FC236}">
                <a16:creationId xmlns:a16="http://schemas.microsoft.com/office/drawing/2014/main" id="{7BD8997A-CAF6-03EE-8EAE-87E02AE82EA9}"/>
              </a:ext>
            </a:extLst>
          </p:cNvPr>
          <p:cNvSpPr/>
          <p:nvPr/>
        </p:nvSpPr>
        <p:spPr>
          <a:xfrm>
            <a:off x="1919055" y="2108956"/>
            <a:ext cx="2105025" cy="1095375"/>
          </a:xfrm>
          <a:prstGeom prst="parallelogram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Extract:</a:t>
            </a:r>
            <a:br>
              <a:rPr lang="en-US" sz="1400" b="1" dirty="0"/>
            </a:br>
            <a:r>
              <a:rPr lang="en-US" sz="1400" b="1" dirty="0"/>
              <a:t>APIs and Web Scraping with Python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41EC1E-3E3C-1464-6678-BBD3A1EE0A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922" t="18950" r="33593" b="19680"/>
          <a:stretch/>
        </p:blipFill>
        <p:spPr>
          <a:xfrm>
            <a:off x="5571987" y="1221856"/>
            <a:ext cx="1048025" cy="81487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10DC40C-B1D9-9455-7DB4-C5638FD9C06D}"/>
              </a:ext>
            </a:extLst>
          </p:cNvPr>
          <p:cNvSpPr/>
          <p:nvPr/>
        </p:nvSpPr>
        <p:spPr>
          <a:xfrm>
            <a:off x="4906392" y="2108956"/>
            <a:ext cx="2379216" cy="1095375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Load: Power BI</a:t>
            </a:r>
          </a:p>
          <a:p>
            <a:pPr algn="ctr"/>
            <a:r>
              <a:rPr lang="en-US" sz="1400" b="1" dirty="0"/>
              <a:t>Transform: Power Query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D3185AC-AAE9-75AA-294C-A9336D9D1179}"/>
              </a:ext>
            </a:extLst>
          </p:cNvPr>
          <p:cNvCxnSpPr>
            <a:cxnSpLocks/>
            <a:stCxn id="4" idx="2"/>
            <a:endCxn id="11" idx="1"/>
          </p:cNvCxnSpPr>
          <p:nvPr/>
        </p:nvCxnSpPr>
        <p:spPr>
          <a:xfrm>
            <a:off x="3887158" y="2656644"/>
            <a:ext cx="101923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lowchart: Terminator 14">
            <a:extLst>
              <a:ext uri="{FF2B5EF4-FFF2-40B4-BE49-F238E27FC236}">
                <a16:creationId xmlns:a16="http://schemas.microsoft.com/office/drawing/2014/main" id="{87258000-D731-79EA-5AB1-A9CFDF2FC4EF}"/>
              </a:ext>
            </a:extLst>
          </p:cNvPr>
          <p:cNvSpPr/>
          <p:nvPr/>
        </p:nvSpPr>
        <p:spPr>
          <a:xfrm>
            <a:off x="8167919" y="2337555"/>
            <a:ext cx="2289975" cy="638175"/>
          </a:xfrm>
          <a:prstGeom prst="flowChartTerminator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Build Report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B5C4CFD-9893-ED4A-AA90-59BCC43D65F5}"/>
              </a:ext>
            </a:extLst>
          </p:cNvPr>
          <p:cNvCxnSpPr>
            <a:cxnSpLocks/>
            <a:stCxn id="11" idx="3"/>
            <a:endCxn id="15" idx="1"/>
          </p:cNvCxnSpPr>
          <p:nvPr/>
        </p:nvCxnSpPr>
        <p:spPr>
          <a:xfrm flipV="1">
            <a:off x="7285608" y="2656643"/>
            <a:ext cx="882311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17305D2-F896-74DA-F6EC-701FE05D0A74}"/>
              </a:ext>
            </a:extLst>
          </p:cNvPr>
          <p:cNvSpPr txBox="1"/>
          <p:nvPr/>
        </p:nvSpPr>
        <p:spPr>
          <a:xfrm>
            <a:off x="4127261" y="6241002"/>
            <a:ext cx="39374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Power BI + Python + Machine Learning Forecasting</a:t>
            </a:r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E1ABD741-4161-B926-6369-D4F95EEB699F}"/>
              </a:ext>
            </a:extLst>
          </p:cNvPr>
          <p:cNvSpPr/>
          <p:nvPr/>
        </p:nvSpPr>
        <p:spPr>
          <a:xfrm>
            <a:off x="1782133" y="3584129"/>
            <a:ext cx="2105025" cy="1095375"/>
          </a:xfrm>
          <a:prstGeom prst="parallelogram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Extract:</a:t>
            </a:r>
            <a:br>
              <a:rPr lang="en-US" sz="1400" b="1" dirty="0"/>
            </a:br>
            <a:r>
              <a:rPr lang="en-US" sz="1400" b="1" dirty="0"/>
              <a:t>Excel File</a:t>
            </a:r>
          </a:p>
        </p:txBody>
      </p:sp>
      <p:pic>
        <p:nvPicPr>
          <p:cNvPr id="10" name="Picture 9" descr="A blue and yellow snake logo&#10;&#10;Description automatically generated">
            <a:extLst>
              <a:ext uri="{FF2B5EF4-FFF2-40B4-BE49-F238E27FC236}">
                <a16:creationId xmlns:a16="http://schemas.microsoft.com/office/drawing/2014/main" id="{E38E0AB9-1F46-6B43-64B2-1645343B39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8830" y="1313895"/>
            <a:ext cx="725897" cy="722834"/>
          </a:xfrm>
          <a:prstGeom prst="rect">
            <a:avLst/>
          </a:prstGeom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D28E38A3-7885-1067-2C6A-1E69BE0C45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5007" y="4800913"/>
            <a:ext cx="799275" cy="743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BC3A6A9-738E-6752-E9FD-6526DE0F3381}"/>
              </a:ext>
            </a:extLst>
          </p:cNvPr>
          <p:cNvCxnSpPr>
            <a:cxnSpLocks/>
            <a:stCxn id="7" idx="2"/>
            <a:endCxn id="11" idx="1"/>
          </p:cNvCxnSpPr>
          <p:nvPr/>
        </p:nvCxnSpPr>
        <p:spPr>
          <a:xfrm flipV="1">
            <a:off x="3750236" y="2656644"/>
            <a:ext cx="1156156" cy="147517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120F859C-2537-600B-0585-AD798FC263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5416" y="577358"/>
            <a:ext cx="2874979" cy="166263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13266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E143F14-B11A-0574-FB54-F9BDB19C61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8251" y="1374876"/>
            <a:ext cx="2105025" cy="164741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Parallelogram 3">
            <a:extLst>
              <a:ext uri="{FF2B5EF4-FFF2-40B4-BE49-F238E27FC236}">
                <a16:creationId xmlns:a16="http://schemas.microsoft.com/office/drawing/2014/main" id="{7BD8997A-CAF6-03EE-8EAE-87E02AE82EA9}"/>
              </a:ext>
            </a:extLst>
          </p:cNvPr>
          <p:cNvSpPr/>
          <p:nvPr/>
        </p:nvSpPr>
        <p:spPr>
          <a:xfrm>
            <a:off x="1856912" y="2881313"/>
            <a:ext cx="2105025" cy="1095375"/>
          </a:xfrm>
          <a:prstGeom prst="parallelogram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Extract:</a:t>
            </a:r>
            <a:br>
              <a:rPr lang="en-US" sz="1400" b="1" dirty="0"/>
            </a:br>
            <a:r>
              <a:rPr lang="en-US" sz="1400" b="1" dirty="0"/>
              <a:t>Excel File in Sharepoint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C00FE403-07D8-3C96-58CB-95F21AF39A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9786" y="2065894"/>
            <a:ext cx="799275" cy="743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341EC1E-3E3C-1464-6678-BBD3A1EE0AE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922" t="18950" r="33593" b="19680"/>
          <a:stretch/>
        </p:blipFill>
        <p:spPr>
          <a:xfrm>
            <a:off x="5509844" y="1994213"/>
            <a:ext cx="1048025" cy="814873"/>
          </a:xfrm>
          <a:prstGeom prst="rect">
            <a:avLst/>
          </a:prstGeom>
        </p:spPr>
      </p:pic>
      <p:pic>
        <p:nvPicPr>
          <p:cNvPr id="8" name="Picture 7" descr="A logo with circles and a letter s&#10;&#10;Description automatically generated">
            <a:extLst>
              <a:ext uri="{FF2B5EF4-FFF2-40B4-BE49-F238E27FC236}">
                <a16:creationId xmlns:a16="http://schemas.microsoft.com/office/drawing/2014/main" id="{C21584B0-5509-DFC8-6205-3276AFC6771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62" t="13539" r="25220" b="14184"/>
          <a:stretch/>
        </p:blipFill>
        <p:spPr>
          <a:xfrm>
            <a:off x="2509786" y="4048915"/>
            <a:ext cx="822205" cy="81487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10DC40C-B1D9-9455-7DB4-C5638FD9C06D}"/>
              </a:ext>
            </a:extLst>
          </p:cNvPr>
          <p:cNvSpPr/>
          <p:nvPr/>
        </p:nvSpPr>
        <p:spPr>
          <a:xfrm>
            <a:off x="4844249" y="2881313"/>
            <a:ext cx="2379216" cy="1095375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Load: Power BI</a:t>
            </a:r>
          </a:p>
          <a:p>
            <a:pPr algn="ctr"/>
            <a:r>
              <a:rPr lang="en-US" sz="1400" b="1" dirty="0"/>
              <a:t>Transform: Power Query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D3185AC-AAE9-75AA-294C-A9336D9D1179}"/>
              </a:ext>
            </a:extLst>
          </p:cNvPr>
          <p:cNvCxnSpPr>
            <a:cxnSpLocks/>
            <a:stCxn id="4" idx="2"/>
            <a:endCxn id="11" idx="1"/>
          </p:cNvCxnSpPr>
          <p:nvPr/>
        </p:nvCxnSpPr>
        <p:spPr>
          <a:xfrm>
            <a:off x="3825015" y="3429001"/>
            <a:ext cx="101923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lowchart: Terminator 14">
            <a:extLst>
              <a:ext uri="{FF2B5EF4-FFF2-40B4-BE49-F238E27FC236}">
                <a16:creationId xmlns:a16="http://schemas.microsoft.com/office/drawing/2014/main" id="{87258000-D731-79EA-5AB1-A9CFDF2FC4EF}"/>
              </a:ext>
            </a:extLst>
          </p:cNvPr>
          <p:cNvSpPr/>
          <p:nvPr/>
        </p:nvSpPr>
        <p:spPr>
          <a:xfrm>
            <a:off x="8105776" y="3109912"/>
            <a:ext cx="2289975" cy="638175"/>
          </a:xfrm>
          <a:prstGeom prst="flowChartTerminator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Build Report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B5C4CFD-9893-ED4A-AA90-59BCC43D65F5}"/>
              </a:ext>
            </a:extLst>
          </p:cNvPr>
          <p:cNvCxnSpPr>
            <a:cxnSpLocks/>
            <a:stCxn id="11" idx="3"/>
            <a:endCxn id="15" idx="1"/>
          </p:cNvCxnSpPr>
          <p:nvPr/>
        </p:nvCxnSpPr>
        <p:spPr>
          <a:xfrm flipV="1">
            <a:off x="7223465" y="3429000"/>
            <a:ext cx="882311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17305D2-F896-74DA-F6EC-701FE05D0A74}"/>
              </a:ext>
            </a:extLst>
          </p:cNvPr>
          <p:cNvSpPr txBox="1"/>
          <p:nvPr/>
        </p:nvSpPr>
        <p:spPr>
          <a:xfrm>
            <a:off x="4253883" y="6267635"/>
            <a:ext cx="36842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Private Equity Financial Reporting Automation</a:t>
            </a:r>
          </a:p>
        </p:txBody>
      </p:sp>
    </p:spTree>
    <p:extLst>
      <p:ext uri="{BB962C8B-B14F-4D97-AF65-F5344CB8AC3E}">
        <p14:creationId xmlns:p14="http://schemas.microsoft.com/office/powerpoint/2010/main" val="30046810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lelogram 3">
            <a:extLst>
              <a:ext uri="{FF2B5EF4-FFF2-40B4-BE49-F238E27FC236}">
                <a16:creationId xmlns:a16="http://schemas.microsoft.com/office/drawing/2014/main" id="{7BD8997A-CAF6-03EE-8EAE-87E02AE82EA9}"/>
              </a:ext>
            </a:extLst>
          </p:cNvPr>
          <p:cNvSpPr/>
          <p:nvPr/>
        </p:nvSpPr>
        <p:spPr>
          <a:xfrm>
            <a:off x="1919054" y="2268754"/>
            <a:ext cx="2105025" cy="1095375"/>
          </a:xfrm>
          <a:prstGeom prst="parallelogram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Extract:</a:t>
            </a:r>
            <a:br>
              <a:rPr lang="en-US" sz="1200" b="1" dirty="0"/>
            </a:br>
            <a:r>
              <a:rPr lang="en-US" sz="1200" b="1" dirty="0"/>
              <a:t>2 payroll reports &amp; 3 mapping tables saved in Excel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C00FE403-07D8-3C96-58CB-95F21AF39A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928" y="1453335"/>
            <a:ext cx="799275" cy="743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341EC1E-3E3C-1464-6678-BBD3A1EE0A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922" t="18950" r="33593" b="19680"/>
          <a:stretch/>
        </p:blipFill>
        <p:spPr>
          <a:xfrm>
            <a:off x="5571986" y="1381654"/>
            <a:ext cx="1048025" cy="81487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10DC40C-B1D9-9455-7DB4-C5638FD9C06D}"/>
              </a:ext>
            </a:extLst>
          </p:cNvPr>
          <p:cNvSpPr/>
          <p:nvPr/>
        </p:nvSpPr>
        <p:spPr>
          <a:xfrm>
            <a:off x="4906391" y="2268754"/>
            <a:ext cx="2379216" cy="1095375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Load: Power BI</a:t>
            </a:r>
          </a:p>
          <a:p>
            <a:pPr algn="ctr"/>
            <a:r>
              <a:rPr lang="en-US" sz="1200" b="1" dirty="0"/>
              <a:t>Transform: Power Query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D3185AC-AAE9-75AA-294C-A9336D9D1179}"/>
              </a:ext>
            </a:extLst>
          </p:cNvPr>
          <p:cNvCxnSpPr>
            <a:cxnSpLocks/>
            <a:stCxn id="4" idx="2"/>
            <a:endCxn id="11" idx="1"/>
          </p:cNvCxnSpPr>
          <p:nvPr/>
        </p:nvCxnSpPr>
        <p:spPr>
          <a:xfrm>
            <a:off x="3887157" y="2816442"/>
            <a:ext cx="101923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lowchart: Terminator 14">
            <a:extLst>
              <a:ext uri="{FF2B5EF4-FFF2-40B4-BE49-F238E27FC236}">
                <a16:creationId xmlns:a16="http://schemas.microsoft.com/office/drawing/2014/main" id="{87258000-D731-79EA-5AB1-A9CFDF2FC4EF}"/>
              </a:ext>
            </a:extLst>
          </p:cNvPr>
          <p:cNvSpPr/>
          <p:nvPr/>
        </p:nvSpPr>
        <p:spPr>
          <a:xfrm>
            <a:off x="8167918" y="2497353"/>
            <a:ext cx="2289975" cy="638175"/>
          </a:xfrm>
          <a:prstGeom prst="flowChartTerminator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Build final result for import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B5C4CFD-9893-ED4A-AA90-59BCC43D65F5}"/>
              </a:ext>
            </a:extLst>
          </p:cNvPr>
          <p:cNvCxnSpPr>
            <a:cxnSpLocks/>
            <a:stCxn id="11" idx="3"/>
            <a:endCxn id="15" idx="1"/>
          </p:cNvCxnSpPr>
          <p:nvPr/>
        </p:nvCxnSpPr>
        <p:spPr>
          <a:xfrm flipV="1">
            <a:off x="7285607" y="2816441"/>
            <a:ext cx="882311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17305D2-F896-74DA-F6EC-701FE05D0A74}"/>
              </a:ext>
            </a:extLst>
          </p:cNvPr>
          <p:cNvSpPr txBox="1"/>
          <p:nvPr/>
        </p:nvSpPr>
        <p:spPr>
          <a:xfrm>
            <a:off x="4253883" y="6267635"/>
            <a:ext cx="36842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QBO Payroll Import Automation</a:t>
            </a: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2F39AA25-8FB9-7BCB-D88C-F070BC7827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9870" y="754035"/>
            <a:ext cx="2846069" cy="164592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Picture 1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71B5B7A6-A368-1FA7-B6C4-B5AF2C4900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526" y="3478343"/>
            <a:ext cx="2324210" cy="13716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19988CB9-AF55-4450-8418-C46C0EFB247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493" y="4033065"/>
            <a:ext cx="2541685" cy="13716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3" name="Picture 22" descr="A table of numbers and names&#10;&#10;Description automatically generated">
            <a:extLst>
              <a:ext uri="{FF2B5EF4-FFF2-40B4-BE49-F238E27FC236}">
                <a16:creationId xmlns:a16="http://schemas.microsoft.com/office/drawing/2014/main" id="{D4755EF6-BD48-298C-69A3-6D10121D445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3593" y="3522393"/>
            <a:ext cx="986219" cy="155102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Picture 17" descr="A list of health insurance&#10;&#10;Description automatically generated">
            <a:extLst>
              <a:ext uri="{FF2B5EF4-FFF2-40B4-BE49-F238E27FC236}">
                <a16:creationId xmlns:a16="http://schemas.microsoft.com/office/drawing/2014/main" id="{542C1558-1E28-F08D-1FCB-2D32ACA6586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7261" y="4494989"/>
            <a:ext cx="1728608" cy="128016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1" name="Picture 20" descr="A person with a green and white background&#10;&#10;Description automatically generated with medium confidence">
            <a:extLst>
              <a:ext uri="{FF2B5EF4-FFF2-40B4-BE49-F238E27FC236}">
                <a16:creationId xmlns:a16="http://schemas.microsoft.com/office/drawing/2014/main" id="{F427EE77-4D6C-A1A3-AAFE-6DA463F8781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7587" y="5369213"/>
            <a:ext cx="1528816" cy="6330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363657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35CCC7-3290-5332-955D-26F2D8C4DD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lelogram 3">
            <a:extLst>
              <a:ext uri="{FF2B5EF4-FFF2-40B4-BE49-F238E27FC236}">
                <a16:creationId xmlns:a16="http://schemas.microsoft.com/office/drawing/2014/main" id="{421119B9-624F-13EA-AC00-061C8C063924}"/>
              </a:ext>
            </a:extLst>
          </p:cNvPr>
          <p:cNvSpPr/>
          <p:nvPr/>
        </p:nvSpPr>
        <p:spPr>
          <a:xfrm>
            <a:off x="393142" y="3573771"/>
            <a:ext cx="2105025" cy="1095375"/>
          </a:xfrm>
          <a:prstGeom prst="parallelogram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Extract:</a:t>
            </a:r>
            <a:br>
              <a:rPr lang="en-US" sz="1400" b="1" dirty="0"/>
            </a:br>
            <a:r>
              <a:rPr lang="en-US" sz="1400" b="1" dirty="0"/>
              <a:t>Excel File in Sharepoint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C8F8D2-1948-5C01-8D1F-EF209A439D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922" t="18950" r="33593" b="19680"/>
          <a:stretch/>
        </p:blipFill>
        <p:spPr>
          <a:xfrm>
            <a:off x="3773070" y="2680112"/>
            <a:ext cx="1048025" cy="81487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BA5891C-B9EF-C640-A419-D79E0C834F17}"/>
              </a:ext>
            </a:extLst>
          </p:cNvPr>
          <p:cNvSpPr/>
          <p:nvPr/>
        </p:nvSpPr>
        <p:spPr>
          <a:xfrm>
            <a:off x="3107475" y="3573771"/>
            <a:ext cx="2379216" cy="1095375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Load: Power BI</a:t>
            </a:r>
          </a:p>
          <a:p>
            <a:pPr algn="ctr"/>
            <a:r>
              <a:rPr lang="en-US" sz="1400" b="1" dirty="0"/>
              <a:t>Transform: Power Query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373C510-6096-5C20-C5B5-D18AA5F349E1}"/>
              </a:ext>
            </a:extLst>
          </p:cNvPr>
          <p:cNvCxnSpPr>
            <a:cxnSpLocks/>
            <a:stCxn id="4" idx="2"/>
            <a:endCxn id="11" idx="1"/>
          </p:cNvCxnSpPr>
          <p:nvPr/>
        </p:nvCxnSpPr>
        <p:spPr>
          <a:xfrm>
            <a:off x="2361245" y="4121459"/>
            <a:ext cx="74623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83A63A5-8930-57B4-B1AF-0CCFA3795A7F}"/>
              </a:ext>
            </a:extLst>
          </p:cNvPr>
          <p:cNvCxnSpPr>
            <a:cxnSpLocks/>
            <a:stCxn id="11" idx="3"/>
            <a:endCxn id="24" idx="1"/>
          </p:cNvCxnSpPr>
          <p:nvPr/>
        </p:nvCxnSpPr>
        <p:spPr>
          <a:xfrm>
            <a:off x="5486691" y="4121459"/>
            <a:ext cx="60930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099D69A9-181D-4B2C-5665-495E3A9EE51D}"/>
              </a:ext>
            </a:extLst>
          </p:cNvPr>
          <p:cNvSpPr txBox="1"/>
          <p:nvPr/>
        </p:nvSpPr>
        <p:spPr>
          <a:xfrm>
            <a:off x="4253883" y="6258757"/>
            <a:ext cx="36842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Automated Medical Financial Reporting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95A78D8-5538-B1B7-B7E9-EA7FFAD292D6}"/>
              </a:ext>
            </a:extLst>
          </p:cNvPr>
          <p:cNvSpPr/>
          <p:nvPr/>
        </p:nvSpPr>
        <p:spPr>
          <a:xfrm>
            <a:off x="6095999" y="3573771"/>
            <a:ext cx="2379216" cy="1095375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Build Report</a:t>
            </a:r>
          </a:p>
        </p:txBody>
      </p:sp>
      <p:sp>
        <p:nvSpPr>
          <p:cNvPr id="26" name="Flowchart: Terminator 25">
            <a:extLst>
              <a:ext uri="{FF2B5EF4-FFF2-40B4-BE49-F238E27FC236}">
                <a16:creationId xmlns:a16="http://schemas.microsoft.com/office/drawing/2014/main" id="{319D3CCE-50B6-B7E8-5438-8ACFECC5A969}"/>
              </a:ext>
            </a:extLst>
          </p:cNvPr>
          <p:cNvSpPr/>
          <p:nvPr/>
        </p:nvSpPr>
        <p:spPr>
          <a:xfrm>
            <a:off x="9084521" y="3710326"/>
            <a:ext cx="2289975" cy="822264"/>
          </a:xfrm>
          <a:prstGeom prst="flowChartTerminator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Publish App in </a:t>
            </a:r>
            <a:br>
              <a:rPr lang="en-US" sz="1400" b="1" dirty="0"/>
            </a:br>
            <a:r>
              <a:rPr lang="en-US" sz="1400" b="1" dirty="0"/>
              <a:t>Power BI Service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E0E613F-4216-6976-56A7-CEEE9B2932DD}"/>
              </a:ext>
            </a:extLst>
          </p:cNvPr>
          <p:cNvCxnSpPr>
            <a:cxnSpLocks/>
            <a:stCxn id="24" idx="3"/>
            <a:endCxn id="26" idx="1"/>
          </p:cNvCxnSpPr>
          <p:nvPr/>
        </p:nvCxnSpPr>
        <p:spPr>
          <a:xfrm flipV="1">
            <a:off x="8475215" y="4121458"/>
            <a:ext cx="609306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 descr="A cloud with a graph in it&#10;&#10;Description automatically generated">
            <a:extLst>
              <a:ext uri="{FF2B5EF4-FFF2-40B4-BE49-F238E27FC236}">
                <a16:creationId xmlns:a16="http://schemas.microsoft.com/office/drawing/2014/main" id="{D87DC3C5-B051-3DB6-9D08-30BD474774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7054" y="2888062"/>
            <a:ext cx="1024907" cy="822264"/>
          </a:xfrm>
          <a:prstGeom prst="rect">
            <a:avLst/>
          </a:prstGeom>
        </p:spPr>
      </p:pic>
      <p:pic>
        <p:nvPicPr>
          <p:cNvPr id="38" name="Picture 2">
            <a:extLst>
              <a:ext uri="{FF2B5EF4-FFF2-40B4-BE49-F238E27FC236}">
                <a16:creationId xmlns:a16="http://schemas.microsoft.com/office/drawing/2014/main" id="{5A62BC30-41E4-51AC-33D0-22B5C256F6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016" y="2751793"/>
            <a:ext cx="799275" cy="743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38" descr="A logo with circles and a letter s&#10;&#10;Description automatically generated">
            <a:extLst>
              <a:ext uri="{FF2B5EF4-FFF2-40B4-BE49-F238E27FC236}">
                <a16:creationId xmlns:a16="http://schemas.microsoft.com/office/drawing/2014/main" id="{DA6BA58B-0635-EF35-038C-60275E3023D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62" t="13539" r="25220" b="14184"/>
          <a:stretch/>
        </p:blipFill>
        <p:spPr>
          <a:xfrm>
            <a:off x="1034550" y="4747932"/>
            <a:ext cx="822205" cy="814873"/>
          </a:xfrm>
          <a:prstGeom prst="rect">
            <a:avLst/>
          </a:prstGeom>
        </p:spPr>
      </p:pic>
      <p:pic>
        <p:nvPicPr>
          <p:cNvPr id="3" name="Picture 2" descr="A close-up of a graph&#10;&#10;Description automatically generated">
            <a:extLst>
              <a:ext uri="{FF2B5EF4-FFF2-40B4-BE49-F238E27FC236}">
                <a16:creationId xmlns:a16="http://schemas.microsoft.com/office/drawing/2014/main" id="{80E14301-BF35-E4D4-BFDF-E46149EA88C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3957" y="690053"/>
            <a:ext cx="2203299" cy="281532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50986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lelogram 3">
            <a:extLst>
              <a:ext uri="{FF2B5EF4-FFF2-40B4-BE49-F238E27FC236}">
                <a16:creationId xmlns:a16="http://schemas.microsoft.com/office/drawing/2014/main" id="{7BD8997A-CAF6-03EE-8EAE-87E02AE82EA9}"/>
              </a:ext>
            </a:extLst>
          </p:cNvPr>
          <p:cNvSpPr/>
          <p:nvPr/>
        </p:nvSpPr>
        <p:spPr>
          <a:xfrm>
            <a:off x="409852" y="2881313"/>
            <a:ext cx="2105025" cy="1095375"/>
          </a:xfrm>
          <a:prstGeom prst="parallelogram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Extract:</a:t>
            </a:r>
            <a:br>
              <a:rPr lang="en-US" sz="1400" b="1" dirty="0"/>
            </a:br>
            <a:r>
              <a:rPr lang="en-US" sz="1400" b="1" dirty="0"/>
              <a:t>Excel File in Sharepoint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41EC1E-3E3C-1464-6678-BBD3A1EE0A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922" t="18950" r="33593" b="19680"/>
          <a:stretch/>
        </p:blipFill>
        <p:spPr>
          <a:xfrm>
            <a:off x="3789780" y="1987654"/>
            <a:ext cx="1048025" cy="81487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10DC40C-B1D9-9455-7DB4-C5638FD9C06D}"/>
              </a:ext>
            </a:extLst>
          </p:cNvPr>
          <p:cNvSpPr/>
          <p:nvPr/>
        </p:nvSpPr>
        <p:spPr>
          <a:xfrm>
            <a:off x="3124185" y="2881313"/>
            <a:ext cx="2379216" cy="1095375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Load: Power BI</a:t>
            </a:r>
          </a:p>
          <a:p>
            <a:pPr algn="ctr"/>
            <a:r>
              <a:rPr lang="en-US" sz="1400" b="1" dirty="0"/>
              <a:t>Transform: Power Query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D3185AC-AAE9-75AA-294C-A9336D9D1179}"/>
              </a:ext>
            </a:extLst>
          </p:cNvPr>
          <p:cNvCxnSpPr>
            <a:cxnSpLocks/>
            <a:stCxn id="4" idx="2"/>
            <a:endCxn id="11" idx="1"/>
          </p:cNvCxnSpPr>
          <p:nvPr/>
        </p:nvCxnSpPr>
        <p:spPr>
          <a:xfrm>
            <a:off x="2377955" y="3429001"/>
            <a:ext cx="74623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B5C4CFD-9893-ED4A-AA90-59BCC43D65F5}"/>
              </a:ext>
            </a:extLst>
          </p:cNvPr>
          <p:cNvCxnSpPr>
            <a:cxnSpLocks/>
            <a:stCxn id="11" idx="3"/>
            <a:endCxn id="24" idx="1"/>
          </p:cNvCxnSpPr>
          <p:nvPr/>
        </p:nvCxnSpPr>
        <p:spPr>
          <a:xfrm>
            <a:off x="5503401" y="3429001"/>
            <a:ext cx="60930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17305D2-F896-74DA-F6EC-701FE05D0A74}"/>
              </a:ext>
            </a:extLst>
          </p:cNvPr>
          <p:cNvSpPr txBox="1"/>
          <p:nvPr/>
        </p:nvSpPr>
        <p:spPr>
          <a:xfrm>
            <a:off x="4253883" y="6258757"/>
            <a:ext cx="36842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Client Proposal Dashboard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E0A07AE-6333-2CA6-887C-DED95FD2C11C}"/>
              </a:ext>
            </a:extLst>
          </p:cNvPr>
          <p:cNvSpPr/>
          <p:nvPr/>
        </p:nvSpPr>
        <p:spPr>
          <a:xfrm>
            <a:off x="6112709" y="2881313"/>
            <a:ext cx="2379216" cy="1095375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Build Report</a:t>
            </a:r>
          </a:p>
        </p:txBody>
      </p:sp>
      <p:sp>
        <p:nvSpPr>
          <p:cNvPr id="26" name="Flowchart: Terminator 25">
            <a:extLst>
              <a:ext uri="{FF2B5EF4-FFF2-40B4-BE49-F238E27FC236}">
                <a16:creationId xmlns:a16="http://schemas.microsoft.com/office/drawing/2014/main" id="{1CEE27D0-EE68-EBA6-A77A-D95C6AE14AF1}"/>
              </a:ext>
            </a:extLst>
          </p:cNvPr>
          <p:cNvSpPr/>
          <p:nvPr/>
        </p:nvSpPr>
        <p:spPr>
          <a:xfrm>
            <a:off x="9101231" y="3017868"/>
            <a:ext cx="2289975" cy="822264"/>
          </a:xfrm>
          <a:prstGeom prst="flowChartTerminator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Publish App in </a:t>
            </a:r>
            <a:br>
              <a:rPr lang="en-US" sz="1400" b="1" dirty="0"/>
            </a:br>
            <a:r>
              <a:rPr lang="en-US" sz="1400" b="1" dirty="0"/>
              <a:t>Power BI Service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4CEF7D8-9E59-E440-5A3B-5C06A4F5671D}"/>
              </a:ext>
            </a:extLst>
          </p:cNvPr>
          <p:cNvCxnSpPr>
            <a:cxnSpLocks/>
            <a:stCxn id="24" idx="3"/>
            <a:endCxn id="26" idx="1"/>
          </p:cNvCxnSpPr>
          <p:nvPr/>
        </p:nvCxnSpPr>
        <p:spPr>
          <a:xfrm flipV="1">
            <a:off x="8491925" y="3429000"/>
            <a:ext cx="609306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 descr="A cloud with a graph in it&#10;&#10;Description automatically generated">
            <a:extLst>
              <a:ext uri="{FF2B5EF4-FFF2-40B4-BE49-F238E27FC236}">
                <a16:creationId xmlns:a16="http://schemas.microsoft.com/office/drawing/2014/main" id="{3717E364-8B0C-A604-0353-08519657FC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3764" y="2195604"/>
            <a:ext cx="1024907" cy="822264"/>
          </a:xfrm>
          <a:prstGeom prst="rect">
            <a:avLst/>
          </a:prstGeom>
        </p:spPr>
      </p:pic>
      <p:pic>
        <p:nvPicPr>
          <p:cNvPr id="38" name="Picture 2">
            <a:extLst>
              <a:ext uri="{FF2B5EF4-FFF2-40B4-BE49-F238E27FC236}">
                <a16:creationId xmlns:a16="http://schemas.microsoft.com/office/drawing/2014/main" id="{DDD53DD8-4C44-91C4-D8D8-D3F90A6AE1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726" y="2059335"/>
            <a:ext cx="799275" cy="743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38" descr="A logo with circles and a letter s&#10;&#10;Description automatically generated">
            <a:extLst>
              <a:ext uri="{FF2B5EF4-FFF2-40B4-BE49-F238E27FC236}">
                <a16:creationId xmlns:a16="http://schemas.microsoft.com/office/drawing/2014/main" id="{51EB6B97-82E9-48BC-10EA-2195C6A9F1D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62" t="13539" r="25220" b="14184"/>
          <a:stretch/>
        </p:blipFill>
        <p:spPr>
          <a:xfrm>
            <a:off x="1051260" y="4055474"/>
            <a:ext cx="822205" cy="814873"/>
          </a:xfrm>
          <a:prstGeom prst="rect">
            <a:avLst/>
          </a:prstGeom>
        </p:spPr>
      </p:pic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D3643D33-9108-D899-38A9-0FD9B92FC4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2059" y="1159661"/>
            <a:ext cx="2840787" cy="164286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569064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lelogram 3">
            <a:extLst>
              <a:ext uri="{FF2B5EF4-FFF2-40B4-BE49-F238E27FC236}">
                <a16:creationId xmlns:a16="http://schemas.microsoft.com/office/drawing/2014/main" id="{7BD8997A-CAF6-03EE-8EAE-87E02AE82EA9}"/>
              </a:ext>
            </a:extLst>
          </p:cNvPr>
          <p:cNvSpPr/>
          <p:nvPr/>
        </p:nvSpPr>
        <p:spPr>
          <a:xfrm>
            <a:off x="409852" y="2881313"/>
            <a:ext cx="2105025" cy="1095375"/>
          </a:xfrm>
          <a:prstGeom prst="parallelogram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Extract:</a:t>
            </a:r>
            <a:br>
              <a:rPr lang="en-US" sz="1400" b="1" dirty="0"/>
            </a:br>
            <a:r>
              <a:rPr lang="en-US" sz="1400" b="1" dirty="0"/>
              <a:t>Excel File in Sharepoint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41EC1E-3E3C-1464-6678-BBD3A1EE0A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922" t="18950" r="33593" b="19680"/>
          <a:stretch/>
        </p:blipFill>
        <p:spPr>
          <a:xfrm>
            <a:off x="3789780" y="1987654"/>
            <a:ext cx="1048025" cy="81487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10DC40C-B1D9-9455-7DB4-C5638FD9C06D}"/>
              </a:ext>
            </a:extLst>
          </p:cNvPr>
          <p:cNvSpPr/>
          <p:nvPr/>
        </p:nvSpPr>
        <p:spPr>
          <a:xfrm>
            <a:off x="3124185" y="2881313"/>
            <a:ext cx="2379216" cy="1095375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Load: Power BI</a:t>
            </a:r>
          </a:p>
          <a:p>
            <a:pPr algn="ctr"/>
            <a:r>
              <a:rPr lang="en-US" sz="1400" b="1" dirty="0"/>
              <a:t>Transform: Power Query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D3185AC-AAE9-75AA-294C-A9336D9D1179}"/>
              </a:ext>
            </a:extLst>
          </p:cNvPr>
          <p:cNvCxnSpPr>
            <a:cxnSpLocks/>
            <a:stCxn id="4" idx="2"/>
            <a:endCxn id="11" idx="1"/>
          </p:cNvCxnSpPr>
          <p:nvPr/>
        </p:nvCxnSpPr>
        <p:spPr>
          <a:xfrm>
            <a:off x="2377955" y="3429001"/>
            <a:ext cx="74623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B5C4CFD-9893-ED4A-AA90-59BCC43D65F5}"/>
              </a:ext>
            </a:extLst>
          </p:cNvPr>
          <p:cNvCxnSpPr>
            <a:cxnSpLocks/>
            <a:stCxn id="11" idx="3"/>
            <a:endCxn id="24" idx="1"/>
          </p:cNvCxnSpPr>
          <p:nvPr/>
        </p:nvCxnSpPr>
        <p:spPr>
          <a:xfrm>
            <a:off x="5503401" y="3429001"/>
            <a:ext cx="60930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17305D2-F896-74DA-F6EC-701FE05D0A74}"/>
              </a:ext>
            </a:extLst>
          </p:cNvPr>
          <p:cNvSpPr txBox="1"/>
          <p:nvPr/>
        </p:nvSpPr>
        <p:spPr>
          <a:xfrm>
            <a:off x="4253883" y="6258757"/>
            <a:ext cx="36842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Current Client Analytics Demo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E0A07AE-6333-2CA6-887C-DED95FD2C11C}"/>
              </a:ext>
            </a:extLst>
          </p:cNvPr>
          <p:cNvSpPr/>
          <p:nvPr/>
        </p:nvSpPr>
        <p:spPr>
          <a:xfrm>
            <a:off x="6112709" y="2881313"/>
            <a:ext cx="2379216" cy="1095375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Build Report</a:t>
            </a:r>
          </a:p>
        </p:txBody>
      </p:sp>
      <p:sp>
        <p:nvSpPr>
          <p:cNvPr id="26" name="Flowchart: Terminator 25">
            <a:extLst>
              <a:ext uri="{FF2B5EF4-FFF2-40B4-BE49-F238E27FC236}">
                <a16:creationId xmlns:a16="http://schemas.microsoft.com/office/drawing/2014/main" id="{1CEE27D0-EE68-EBA6-A77A-D95C6AE14AF1}"/>
              </a:ext>
            </a:extLst>
          </p:cNvPr>
          <p:cNvSpPr/>
          <p:nvPr/>
        </p:nvSpPr>
        <p:spPr>
          <a:xfrm>
            <a:off x="9101231" y="3017868"/>
            <a:ext cx="2289975" cy="822264"/>
          </a:xfrm>
          <a:prstGeom prst="flowChartTerminator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Publish App in </a:t>
            </a:r>
            <a:br>
              <a:rPr lang="en-US" sz="1400" b="1" dirty="0"/>
            </a:br>
            <a:r>
              <a:rPr lang="en-US" sz="1400" b="1" dirty="0"/>
              <a:t>Power BI Service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4CEF7D8-9E59-E440-5A3B-5C06A4F5671D}"/>
              </a:ext>
            </a:extLst>
          </p:cNvPr>
          <p:cNvCxnSpPr>
            <a:cxnSpLocks/>
            <a:stCxn id="24" idx="3"/>
            <a:endCxn id="26" idx="1"/>
          </p:cNvCxnSpPr>
          <p:nvPr/>
        </p:nvCxnSpPr>
        <p:spPr>
          <a:xfrm flipV="1">
            <a:off x="8491925" y="3429000"/>
            <a:ext cx="609306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 descr="A cloud with a graph in it&#10;&#10;Description automatically generated">
            <a:extLst>
              <a:ext uri="{FF2B5EF4-FFF2-40B4-BE49-F238E27FC236}">
                <a16:creationId xmlns:a16="http://schemas.microsoft.com/office/drawing/2014/main" id="{3717E364-8B0C-A604-0353-08519657FC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3764" y="2195604"/>
            <a:ext cx="1024907" cy="822264"/>
          </a:xfrm>
          <a:prstGeom prst="rect">
            <a:avLst/>
          </a:prstGeom>
        </p:spPr>
      </p:pic>
      <p:pic>
        <p:nvPicPr>
          <p:cNvPr id="38" name="Picture 2">
            <a:extLst>
              <a:ext uri="{FF2B5EF4-FFF2-40B4-BE49-F238E27FC236}">
                <a16:creationId xmlns:a16="http://schemas.microsoft.com/office/drawing/2014/main" id="{DDD53DD8-4C44-91C4-D8D8-D3F90A6AE1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726" y="2059335"/>
            <a:ext cx="799275" cy="743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38" descr="A logo with circles and a letter s&#10;&#10;Description automatically generated">
            <a:extLst>
              <a:ext uri="{FF2B5EF4-FFF2-40B4-BE49-F238E27FC236}">
                <a16:creationId xmlns:a16="http://schemas.microsoft.com/office/drawing/2014/main" id="{51EB6B97-82E9-48BC-10EA-2195C6A9F1D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62" t="13539" r="25220" b="14184"/>
          <a:stretch/>
        </p:blipFill>
        <p:spPr>
          <a:xfrm>
            <a:off x="1051260" y="4055474"/>
            <a:ext cx="822205" cy="814873"/>
          </a:xfrm>
          <a:prstGeom prst="rect">
            <a:avLst/>
          </a:prstGeom>
        </p:spPr>
      </p:pic>
      <p:pic>
        <p:nvPicPr>
          <p:cNvPr id="3" name="Picture 2" descr="A screenshot of a data report&#10;&#10;Description automatically generated">
            <a:extLst>
              <a:ext uri="{FF2B5EF4-FFF2-40B4-BE49-F238E27FC236}">
                <a16:creationId xmlns:a16="http://schemas.microsoft.com/office/drawing/2014/main" id="{59A7071B-B84A-5EBD-6043-1D198AEA8E4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2059" y="1156167"/>
            <a:ext cx="2840787" cy="164286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494315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lelogram 3">
            <a:extLst>
              <a:ext uri="{FF2B5EF4-FFF2-40B4-BE49-F238E27FC236}">
                <a16:creationId xmlns:a16="http://schemas.microsoft.com/office/drawing/2014/main" id="{7BD8997A-CAF6-03EE-8EAE-87E02AE82EA9}"/>
              </a:ext>
            </a:extLst>
          </p:cNvPr>
          <p:cNvSpPr/>
          <p:nvPr/>
        </p:nvSpPr>
        <p:spPr>
          <a:xfrm>
            <a:off x="1856912" y="2881313"/>
            <a:ext cx="2105025" cy="1095375"/>
          </a:xfrm>
          <a:prstGeom prst="parallelogram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Extract:</a:t>
            </a:r>
            <a:br>
              <a:rPr lang="en-US" sz="1400" b="1" dirty="0"/>
            </a:br>
            <a:r>
              <a:rPr lang="en-US" sz="1400" b="1" dirty="0"/>
              <a:t>Excel File in Sharepoint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C00FE403-07D8-3C96-58CB-95F21AF39A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9786" y="2065894"/>
            <a:ext cx="799275" cy="743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341EC1E-3E3C-1464-6678-BBD3A1EE0A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922" t="18950" r="33593" b="19680"/>
          <a:stretch/>
        </p:blipFill>
        <p:spPr>
          <a:xfrm>
            <a:off x="5509844" y="1994213"/>
            <a:ext cx="1048025" cy="814873"/>
          </a:xfrm>
          <a:prstGeom prst="rect">
            <a:avLst/>
          </a:prstGeom>
        </p:spPr>
      </p:pic>
      <p:pic>
        <p:nvPicPr>
          <p:cNvPr id="8" name="Picture 7" descr="A logo with circles and a letter s&#10;&#10;Description automatically generated">
            <a:extLst>
              <a:ext uri="{FF2B5EF4-FFF2-40B4-BE49-F238E27FC236}">
                <a16:creationId xmlns:a16="http://schemas.microsoft.com/office/drawing/2014/main" id="{C21584B0-5509-DFC8-6205-3276AFC6771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62" t="13539" r="25220" b="14184"/>
          <a:stretch/>
        </p:blipFill>
        <p:spPr>
          <a:xfrm>
            <a:off x="2509786" y="4048915"/>
            <a:ext cx="822205" cy="81487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10DC40C-B1D9-9455-7DB4-C5638FD9C06D}"/>
              </a:ext>
            </a:extLst>
          </p:cNvPr>
          <p:cNvSpPr/>
          <p:nvPr/>
        </p:nvSpPr>
        <p:spPr>
          <a:xfrm>
            <a:off x="4844249" y="2881313"/>
            <a:ext cx="2379216" cy="1095375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Load: Power BI</a:t>
            </a:r>
          </a:p>
          <a:p>
            <a:pPr algn="ctr"/>
            <a:r>
              <a:rPr lang="en-US" sz="1400" b="1" dirty="0"/>
              <a:t>Transform: Power Query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D3185AC-AAE9-75AA-294C-A9336D9D1179}"/>
              </a:ext>
            </a:extLst>
          </p:cNvPr>
          <p:cNvCxnSpPr>
            <a:cxnSpLocks/>
            <a:stCxn id="4" idx="2"/>
            <a:endCxn id="11" idx="1"/>
          </p:cNvCxnSpPr>
          <p:nvPr/>
        </p:nvCxnSpPr>
        <p:spPr>
          <a:xfrm>
            <a:off x="3825015" y="3429001"/>
            <a:ext cx="101923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lowchart: Terminator 14">
            <a:extLst>
              <a:ext uri="{FF2B5EF4-FFF2-40B4-BE49-F238E27FC236}">
                <a16:creationId xmlns:a16="http://schemas.microsoft.com/office/drawing/2014/main" id="{87258000-D731-79EA-5AB1-A9CFDF2FC4EF}"/>
              </a:ext>
            </a:extLst>
          </p:cNvPr>
          <p:cNvSpPr/>
          <p:nvPr/>
        </p:nvSpPr>
        <p:spPr>
          <a:xfrm>
            <a:off x="8105776" y="3109912"/>
            <a:ext cx="2289975" cy="638175"/>
          </a:xfrm>
          <a:prstGeom prst="flowChartTerminator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Build Report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B5C4CFD-9893-ED4A-AA90-59BCC43D65F5}"/>
              </a:ext>
            </a:extLst>
          </p:cNvPr>
          <p:cNvCxnSpPr>
            <a:cxnSpLocks/>
            <a:stCxn id="11" idx="3"/>
            <a:endCxn id="15" idx="1"/>
          </p:cNvCxnSpPr>
          <p:nvPr/>
        </p:nvCxnSpPr>
        <p:spPr>
          <a:xfrm flipV="1">
            <a:off x="7223465" y="3429000"/>
            <a:ext cx="882311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17305D2-F896-74DA-F6EC-701FE05D0A74}"/>
              </a:ext>
            </a:extLst>
          </p:cNvPr>
          <p:cNvSpPr txBox="1"/>
          <p:nvPr/>
        </p:nvSpPr>
        <p:spPr>
          <a:xfrm>
            <a:off x="4253883" y="6267635"/>
            <a:ext cx="36842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Cybersecurity Analytics Report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04EE864-B374-68F9-E1FA-CA426DDDADD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5195" y="346679"/>
            <a:ext cx="2111135" cy="269756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681143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lelogram 3">
            <a:extLst>
              <a:ext uri="{FF2B5EF4-FFF2-40B4-BE49-F238E27FC236}">
                <a16:creationId xmlns:a16="http://schemas.microsoft.com/office/drawing/2014/main" id="{7BD8997A-CAF6-03EE-8EAE-87E02AE82EA9}"/>
              </a:ext>
            </a:extLst>
          </p:cNvPr>
          <p:cNvSpPr/>
          <p:nvPr/>
        </p:nvSpPr>
        <p:spPr>
          <a:xfrm>
            <a:off x="409852" y="2881313"/>
            <a:ext cx="2105025" cy="1095375"/>
          </a:xfrm>
          <a:prstGeom prst="parallelogram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Extract:</a:t>
            </a:r>
            <a:br>
              <a:rPr lang="en-US" sz="1400" b="1" dirty="0"/>
            </a:br>
            <a:r>
              <a:rPr lang="en-US" sz="1400" b="1" dirty="0"/>
              <a:t>AWS S3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41EC1E-3E3C-1464-6678-BBD3A1EE0A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922" t="18950" r="33593" b="19680"/>
          <a:stretch/>
        </p:blipFill>
        <p:spPr>
          <a:xfrm>
            <a:off x="3789780" y="1987654"/>
            <a:ext cx="1048025" cy="81487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10DC40C-B1D9-9455-7DB4-C5638FD9C06D}"/>
              </a:ext>
            </a:extLst>
          </p:cNvPr>
          <p:cNvSpPr/>
          <p:nvPr/>
        </p:nvSpPr>
        <p:spPr>
          <a:xfrm>
            <a:off x="3124185" y="2881313"/>
            <a:ext cx="2379216" cy="1095375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Load: Power BI</a:t>
            </a:r>
          </a:p>
          <a:p>
            <a:pPr algn="ctr"/>
            <a:r>
              <a:rPr lang="en-US" sz="1400" b="1" dirty="0"/>
              <a:t>Transform: Power Query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D3185AC-AAE9-75AA-294C-A9336D9D1179}"/>
              </a:ext>
            </a:extLst>
          </p:cNvPr>
          <p:cNvCxnSpPr>
            <a:cxnSpLocks/>
            <a:stCxn id="4" idx="2"/>
            <a:endCxn id="11" idx="1"/>
          </p:cNvCxnSpPr>
          <p:nvPr/>
        </p:nvCxnSpPr>
        <p:spPr>
          <a:xfrm>
            <a:off x="2377955" y="3429001"/>
            <a:ext cx="74623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B5C4CFD-9893-ED4A-AA90-59BCC43D65F5}"/>
              </a:ext>
            </a:extLst>
          </p:cNvPr>
          <p:cNvCxnSpPr>
            <a:cxnSpLocks/>
            <a:stCxn id="11" idx="3"/>
            <a:endCxn id="24" idx="1"/>
          </p:cNvCxnSpPr>
          <p:nvPr/>
        </p:nvCxnSpPr>
        <p:spPr>
          <a:xfrm>
            <a:off x="5503401" y="3429001"/>
            <a:ext cx="60930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17305D2-F896-74DA-F6EC-701FE05D0A74}"/>
              </a:ext>
            </a:extLst>
          </p:cNvPr>
          <p:cNvSpPr txBox="1"/>
          <p:nvPr/>
        </p:nvSpPr>
        <p:spPr>
          <a:xfrm>
            <a:off x="4253883" y="6258757"/>
            <a:ext cx="36842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External Webinar Dashboards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E0A07AE-6333-2CA6-887C-DED95FD2C11C}"/>
              </a:ext>
            </a:extLst>
          </p:cNvPr>
          <p:cNvSpPr/>
          <p:nvPr/>
        </p:nvSpPr>
        <p:spPr>
          <a:xfrm>
            <a:off x="6112709" y="2881313"/>
            <a:ext cx="2379216" cy="1095375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Build Report</a:t>
            </a:r>
          </a:p>
        </p:txBody>
      </p:sp>
      <p:sp>
        <p:nvSpPr>
          <p:cNvPr id="26" name="Flowchart: Terminator 25">
            <a:extLst>
              <a:ext uri="{FF2B5EF4-FFF2-40B4-BE49-F238E27FC236}">
                <a16:creationId xmlns:a16="http://schemas.microsoft.com/office/drawing/2014/main" id="{1CEE27D0-EE68-EBA6-A77A-D95C6AE14AF1}"/>
              </a:ext>
            </a:extLst>
          </p:cNvPr>
          <p:cNvSpPr/>
          <p:nvPr/>
        </p:nvSpPr>
        <p:spPr>
          <a:xfrm>
            <a:off x="9101231" y="3017868"/>
            <a:ext cx="2289975" cy="822264"/>
          </a:xfrm>
          <a:prstGeom prst="flowChartTerminator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Publish App in </a:t>
            </a:r>
            <a:br>
              <a:rPr lang="en-US" sz="1400" b="1" dirty="0"/>
            </a:br>
            <a:r>
              <a:rPr lang="en-US" sz="1400" b="1" dirty="0"/>
              <a:t>Power BI Service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4CEF7D8-9E59-E440-5A3B-5C06A4F5671D}"/>
              </a:ext>
            </a:extLst>
          </p:cNvPr>
          <p:cNvCxnSpPr>
            <a:cxnSpLocks/>
            <a:stCxn id="24" idx="3"/>
            <a:endCxn id="26" idx="1"/>
          </p:cNvCxnSpPr>
          <p:nvPr/>
        </p:nvCxnSpPr>
        <p:spPr>
          <a:xfrm flipV="1">
            <a:off x="8491925" y="3429000"/>
            <a:ext cx="609306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 descr="A cloud with a graph in it&#10;&#10;Description automatically generated">
            <a:extLst>
              <a:ext uri="{FF2B5EF4-FFF2-40B4-BE49-F238E27FC236}">
                <a16:creationId xmlns:a16="http://schemas.microsoft.com/office/drawing/2014/main" id="{3717E364-8B0C-A604-0353-08519657FC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3764" y="2195604"/>
            <a:ext cx="1024907" cy="822264"/>
          </a:xfrm>
          <a:prstGeom prst="rect">
            <a:avLst/>
          </a:prstGeom>
        </p:spPr>
      </p:pic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3646F90D-BFE5-11B0-8617-4712CF8DC89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22" r="12987"/>
          <a:stretch/>
        </p:blipFill>
        <p:spPr>
          <a:xfrm>
            <a:off x="371150" y="1828637"/>
            <a:ext cx="2182428" cy="1052676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091132FE-D0FA-AB52-CCA4-A503A8B4603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4829" y="1139729"/>
            <a:ext cx="2874978" cy="166263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793256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lelogram 3">
            <a:extLst>
              <a:ext uri="{FF2B5EF4-FFF2-40B4-BE49-F238E27FC236}">
                <a16:creationId xmlns:a16="http://schemas.microsoft.com/office/drawing/2014/main" id="{7BD8997A-CAF6-03EE-8EAE-87E02AE82EA9}"/>
              </a:ext>
            </a:extLst>
          </p:cNvPr>
          <p:cNvSpPr/>
          <p:nvPr/>
        </p:nvSpPr>
        <p:spPr>
          <a:xfrm>
            <a:off x="409852" y="2881313"/>
            <a:ext cx="2105025" cy="1095375"/>
          </a:xfrm>
          <a:prstGeom prst="parallelogram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Extract:</a:t>
            </a:r>
            <a:br>
              <a:rPr lang="en-US" sz="1400" b="1" dirty="0"/>
            </a:br>
            <a:r>
              <a:rPr lang="en-US" sz="1400" b="1" dirty="0"/>
              <a:t>Excel File in Sharepoint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41EC1E-3E3C-1464-6678-BBD3A1EE0A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922" t="18950" r="33593" b="19680"/>
          <a:stretch/>
        </p:blipFill>
        <p:spPr>
          <a:xfrm>
            <a:off x="3789780" y="1987654"/>
            <a:ext cx="1048025" cy="81487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10DC40C-B1D9-9455-7DB4-C5638FD9C06D}"/>
              </a:ext>
            </a:extLst>
          </p:cNvPr>
          <p:cNvSpPr/>
          <p:nvPr/>
        </p:nvSpPr>
        <p:spPr>
          <a:xfrm>
            <a:off x="3124185" y="2881313"/>
            <a:ext cx="2379216" cy="1095375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Load: Power BI</a:t>
            </a:r>
          </a:p>
          <a:p>
            <a:pPr algn="ctr"/>
            <a:r>
              <a:rPr lang="en-US" sz="1400" b="1" dirty="0"/>
              <a:t>Transform: Power Query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D3185AC-AAE9-75AA-294C-A9336D9D1179}"/>
              </a:ext>
            </a:extLst>
          </p:cNvPr>
          <p:cNvCxnSpPr>
            <a:cxnSpLocks/>
            <a:stCxn id="4" idx="2"/>
            <a:endCxn id="11" idx="1"/>
          </p:cNvCxnSpPr>
          <p:nvPr/>
        </p:nvCxnSpPr>
        <p:spPr>
          <a:xfrm>
            <a:off x="2377955" y="3429001"/>
            <a:ext cx="74623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B5C4CFD-9893-ED4A-AA90-59BCC43D65F5}"/>
              </a:ext>
            </a:extLst>
          </p:cNvPr>
          <p:cNvCxnSpPr>
            <a:cxnSpLocks/>
            <a:stCxn id="11" idx="3"/>
            <a:endCxn id="24" idx="1"/>
          </p:cNvCxnSpPr>
          <p:nvPr/>
        </p:nvCxnSpPr>
        <p:spPr>
          <a:xfrm>
            <a:off x="5503401" y="3429001"/>
            <a:ext cx="60930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17305D2-F896-74DA-F6EC-701FE05D0A74}"/>
              </a:ext>
            </a:extLst>
          </p:cNvPr>
          <p:cNvSpPr txBox="1"/>
          <p:nvPr/>
        </p:nvSpPr>
        <p:spPr>
          <a:xfrm>
            <a:off x="4253883" y="6258757"/>
            <a:ext cx="36842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Group Case Study Demo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E0A07AE-6333-2CA6-887C-DED95FD2C11C}"/>
              </a:ext>
            </a:extLst>
          </p:cNvPr>
          <p:cNvSpPr/>
          <p:nvPr/>
        </p:nvSpPr>
        <p:spPr>
          <a:xfrm>
            <a:off x="6112709" y="2881313"/>
            <a:ext cx="2379216" cy="1095375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Build Report</a:t>
            </a:r>
          </a:p>
        </p:txBody>
      </p:sp>
      <p:sp>
        <p:nvSpPr>
          <p:cNvPr id="26" name="Flowchart: Terminator 25">
            <a:extLst>
              <a:ext uri="{FF2B5EF4-FFF2-40B4-BE49-F238E27FC236}">
                <a16:creationId xmlns:a16="http://schemas.microsoft.com/office/drawing/2014/main" id="{1CEE27D0-EE68-EBA6-A77A-D95C6AE14AF1}"/>
              </a:ext>
            </a:extLst>
          </p:cNvPr>
          <p:cNvSpPr/>
          <p:nvPr/>
        </p:nvSpPr>
        <p:spPr>
          <a:xfrm>
            <a:off x="9101231" y="3017868"/>
            <a:ext cx="2289975" cy="822264"/>
          </a:xfrm>
          <a:prstGeom prst="flowChartTerminator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Publish App in </a:t>
            </a:r>
            <a:br>
              <a:rPr lang="en-US" sz="1400" b="1" dirty="0"/>
            </a:br>
            <a:r>
              <a:rPr lang="en-US" sz="1400" b="1" dirty="0"/>
              <a:t>Power BI Service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4CEF7D8-9E59-E440-5A3B-5C06A4F5671D}"/>
              </a:ext>
            </a:extLst>
          </p:cNvPr>
          <p:cNvCxnSpPr>
            <a:cxnSpLocks/>
            <a:stCxn id="24" idx="3"/>
            <a:endCxn id="26" idx="1"/>
          </p:cNvCxnSpPr>
          <p:nvPr/>
        </p:nvCxnSpPr>
        <p:spPr>
          <a:xfrm flipV="1">
            <a:off x="8491925" y="3429000"/>
            <a:ext cx="609306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 descr="A cloud with a graph in it&#10;&#10;Description automatically generated">
            <a:extLst>
              <a:ext uri="{FF2B5EF4-FFF2-40B4-BE49-F238E27FC236}">
                <a16:creationId xmlns:a16="http://schemas.microsoft.com/office/drawing/2014/main" id="{3717E364-8B0C-A604-0353-08519657FC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3764" y="2195604"/>
            <a:ext cx="1024907" cy="822264"/>
          </a:xfrm>
          <a:prstGeom prst="rect">
            <a:avLst/>
          </a:prstGeom>
        </p:spPr>
      </p:pic>
      <p:pic>
        <p:nvPicPr>
          <p:cNvPr id="38" name="Picture 2">
            <a:extLst>
              <a:ext uri="{FF2B5EF4-FFF2-40B4-BE49-F238E27FC236}">
                <a16:creationId xmlns:a16="http://schemas.microsoft.com/office/drawing/2014/main" id="{DDD53DD8-4C44-91C4-D8D8-D3F90A6AE1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726" y="2059335"/>
            <a:ext cx="799275" cy="743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38" descr="A logo with circles and a letter s&#10;&#10;Description automatically generated">
            <a:extLst>
              <a:ext uri="{FF2B5EF4-FFF2-40B4-BE49-F238E27FC236}">
                <a16:creationId xmlns:a16="http://schemas.microsoft.com/office/drawing/2014/main" id="{51EB6B97-82E9-48BC-10EA-2195C6A9F1D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62" t="13539" r="25220" b="14184"/>
          <a:stretch/>
        </p:blipFill>
        <p:spPr>
          <a:xfrm>
            <a:off x="1051260" y="4055474"/>
            <a:ext cx="822205" cy="814873"/>
          </a:xfrm>
          <a:prstGeom prst="rect">
            <a:avLst/>
          </a:prstGeom>
        </p:spPr>
      </p:pic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41E0FD1E-E2C2-BE79-92E5-2F82028B19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2059" y="1163719"/>
            <a:ext cx="2840515" cy="164270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523953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lelogram 3">
            <a:extLst>
              <a:ext uri="{FF2B5EF4-FFF2-40B4-BE49-F238E27FC236}">
                <a16:creationId xmlns:a16="http://schemas.microsoft.com/office/drawing/2014/main" id="{7BD8997A-CAF6-03EE-8EAE-87E02AE82EA9}"/>
              </a:ext>
            </a:extLst>
          </p:cNvPr>
          <p:cNvSpPr/>
          <p:nvPr/>
        </p:nvSpPr>
        <p:spPr>
          <a:xfrm>
            <a:off x="409852" y="2881313"/>
            <a:ext cx="2105025" cy="1095375"/>
          </a:xfrm>
          <a:prstGeom prst="parallelogram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Extract:</a:t>
            </a:r>
            <a:br>
              <a:rPr lang="en-US" sz="1400" b="1" dirty="0"/>
            </a:br>
            <a:r>
              <a:rPr lang="en-US" sz="1400" b="1" dirty="0"/>
              <a:t>Excel File in Sharepoint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41EC1E-3E3C-1464-6678-BBD3A1EE0A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922" t="18950" r="33593" b="19680"/>
          <a:stretch/>
        </p:blipFill>
        <p:spPr>
          <a:xfrm>
            <a:off x="3789780" y="1987654"/>
            <a:ext cx="1048025" cy="81487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10DC40C-B1D9-9455-7DB4-C5638FD9C06D}"/>
              </a:ext>
            </a:extLst>
          </p:cNvPr>
          <p:cNvSpPr/>
          <p:nvPr/>
        </p:nvSpPr>
        <p:spPr>
          <a:xfrm>
            <a:off x="3124185" y="2881313"/>
            <a:ext cx="2379216" cy="1095375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Load: Power BI</a:t>
            </a:r>
          </a:p>
          <a:p>
            <a:pPr algn="ctr"/>
            <a:r>
              <a:rPr lang="en-US" sz="1400" b="1" dirty="0"/>
              <a:t>Transform: Power Query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D3185AC-AAE9-75AA-294C-A9336D9D1179}"/>
              </a:ext>
            </a:extLst>
          </p:cNvPr>
          <p:cNvCxnSpPr>
            <a:cxnSpLocks/>
            <a:stCxn id="4" idx="2"/>
            <a:endCxn id="11" idx="1"/>
          </p:cNvCxnSpPr>
          <p:nvPr/>
        </p:nvCxnSpPr>
        <p:spPr>
          <a:xfrm>
            <a:off x="2377955" y="3429001"/>
            <a:ext cx="74623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B5C4CFD-9893-ED4A-AA90-59BCC43D65F5}"/>
              </a:ext>
            </a:extLst>
          </p:cNvPr>
          <p:cNvCxnSpPr>
            <a:cxnSpLocks/>
            <a:stCxn id="11" idx="3"/>
            <a:endCxn id="24" idx="1"/>
          </p:cNvCxnSpPr>
          <p:nvPr/>
        </p:nvCxnSpPr>
        <p:spPr>
          <a:xfrm>
            <a:off x="5503401" y="3429001"/>
            <a:ext cx="60930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17305D2-F896-74DA-F6EC-701FE05D0A74}"/>
              </a:ext>
            </a:extLst>
          </p:cNvPr>
          <p:cNvSpPr txBox="1"/>
          <p:nvPr/>
        </p:nvSpPr>
        <p:spPr>
          <a:xfrm>
            <a:off x="4253883" y="6258757"/>
            <a:ext cx="36842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Healthcare Ongoing Dashboard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E0A07AE-6333-2CA6-887C-DED95FD2C11C}"/>
              </a:ext>
            </a:extLst>
          </p:cNvPr>
          <p:cNvSpPr/>
          <p:nvPr/>
        </p:nvSpPr>
        <p:spPr>
          <a:xfrm>
            <a:off x="6112709" y="2881313"/>
            <a:ext cx="2379216" cy="1095375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Build Report</a:t>
            </a:r>
          </a:p>
        </p:txBody>
      </p:sp>
      <p:sp>
        <p:nvSpPr>
          <p:cNvPr id="26" name="Flowchart: Terminator 25">
            <a:extLst>
              <a:ext uri="{FF2B5EF4-FFF2-40B4-BE49-F238E27FC236}">
                <a16:creationId xmlns:a16="http://schemas.microsoft.com/office/drawing/2014/main" id="{1CEE27D0-EE68-EBA6-A77A-D95C6AE14AF1}"/>
              </a:ext>
            </a:extLst>
          </p:cNvPr>
          <p:cNvSpPr/>
          <p:nvPr/>
        </p:nvSpPr>
        <p:spPr>
          <a:xfrm>
            <a:off x="9101231" y="3017868"/>
            <a:ext cx="2289975" cy="822264"/>
          </a:xfrm>
          <a:prstGeom prst="flowChartTerminator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Publish App in </a:t>
            </a:r>
            <a:br>
              <a:rPr lang="en-US" sz="1400" b="1" dirty="0"/>
            </a:br>
            <a:r>
              <a:rPr lang="en-US" sz="1400" b="1" dirty="0"/>
              <a:t>Power BI Service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4CEF7D8-9E59-E440-5A3B-5C06A4F5671D}"/>
              </a:ext>
            </a:extLst>
          </p:cNvPr>
          <p:cNvCxnSpPr>
            <a:cxnSpLocks/>
            <a:stCxn id="24" idx="3"/>
            <a:endCxn id="26" idx="1"/>
          </p:cNvCxnSpPr>
          <p:nvPr/>
        </p:nvCxnSpPr>
        <p:spPr>
          <a:xfrm flipV="1">
            <a:off x="8491925" y="3429000"/>
            <a:ext cx="609306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 descr="A cloud with a graph in it&#10;&#10;Description automatically generated">
            <a:extLst>
              <a:ext uri="{FF2B5EF4-FFF2-40B4-BE49-F238E27FC236}">
                <a16:creationId xmlns:a16="http://schemas.microsoft.com/office/drawing/2014/main" id="{3717E364-8B0C-A604-0353-08519657FC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3764" y="2195604"/>
            <a:ext cx="1024907" cy="822264"/>
          </a:xfrm>
          <a:prstGeom prst="rect">
            <a:avLst/>
          </a:prstGeom>
        </p:spPr>
      </p:pic>
      <p:pic>
        <p:nvPicPr>
          <p:cNvPr id="38" name="Picture 2">
            <a:extLst>
              <a:ext uri="{FF2B5EF4-FFF2-40B4-BE49-F238E27FC236}">
                <a16:creationId xmlns:a16="http://schemas.microsoft.com/office/drawing/2014/main" id="{DDD53DD8-4C44-91C4-D8D8-D3F90A6AE1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726" y="2059335"/>
            <a:ext cx="799275" cy="743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38" descr="A logo with circles and a letter s&#10;&#10;Description automatically generated">
            <a:extLst>
              <a:ext uri="{FF2B5EF4-FFF2-40B4-BE49-F238E27FC236}">
                <a16:creationId xmlns:a16="http://schemas.microsoft.com/office/drawing/2014/main" id="{51EB6B97-82E9-48BC-10EA-2195C6A9F1D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62" t="13539" r="25220" b="14184"/>
          <a:stretch/>
        </p:blipFill>
        <p:spPr>
          <a:xfrm>
            <a:off x="1051260" y="4055474"/>
            <a:ext cx="822205" cy="814873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87026671-900A-80D5-717F-D06AE1BAE29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2059" y="1164190"/>
            <a:ext cx="2840515" cy="164270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257151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lelogram 3">
            <a:extLst>
              <a:ext uri="{FF2B5EF4-FFF2-40B4-BE49-F238E27FC236}">
                <a16:creationId xmlns:a16="http://schemas.microsoft.com/office/drawing/2014/main" id="{7BD8997A-CAF6-03EE-8EAE-87E02AE82EA9}"/>
              </a:ext>
            </a:extLst>
          </p:cNvPr>
          <p:cNvSpPr/>
          <p:nvPr/>
        </p:nvSpPr>
        <p:spPr>
          <a:xfrm>
            <a:off x="1856912" y="2881313"/>
            <a:ext cx="2105025" cy="1095375"/>
          </a:xfrm>
          <a:prstGeom prst="parallelogram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Extract:</a:t>
            </a:r>
            <a:br>
              <a:rPr lang="en-US" sz="1400" b="1" dirty="0"/>
            </a:br>
            <a:r>
              <a:rPr lang="en-US" sz="1400" b="1" dirty="0"/>
              <a:t>Excel File in Sharepoint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C00FE403-07D8-3C96-58CB-95F21AF39A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9786" y="2065894"/>
            <a:ext cx="799275" cy="743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341EC1E-3E3C-1464-6678-BBD3A1EE0A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922" t="18950" r="33593" b="19680"/>
          <a:stretch/>
        </p:blipFill>
        <p:spPr>
          <a:xfrm>
            <a:off x="5509844" y="1994213"/>
            <a:ext cx="1048025" cy="814873"/>
          </a:xfrm>
          <a:prstGeom prst="rect">
            <a:avLst/>
          </a:prstGeom>
        </p:spPr>
      </p:pic>
      <p:pic>
        <p:nvPicPr>
          <p:cNvPr id="8" name="Picture 7" descr="A logo with circles and a letter s&#10;&#10;Description automatically generated">
            <a:extLst>
              <a:ext uri="{FF2B5EF4-FFF2-40B4-BE49-F238E27FC236}">
                <a16:creationId xmlns:a16="http://schemas.microsoft.com/office/drawing/2014/main" id="{C21584B0-5509-DFC8-6205-3276AFC6771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62" t="13539" r="25220" b="14184"/>
          <a:stretch/>
        </p:blipFill>
        <p:spPr>
          <a:xfrm>
            <a:off x="2509786" y="4048915"/>
            <a:ext cx="822205" cy="81487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10DC40C-B1D9-9455-7DB4-C5638FD9C06D}"/>
              </a:ext>
            </a:extLst>
          </p:cNvPr>
          <p:cNvSpPr/>
          <p:nvPr/>
        </p:nvSpPr>
        <p:spPr>
          <a:xfrm>
            <a:off x="4844249" y="2881313"/>
            <a:ext cx="2379216" cy="1095375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Load: Power BI</a:t>
            </a:r>
          </a:p>
          <a:p>
            <a:pPr algn="ctr"/>
            <a:r>
              <a:rPr lang="en-US" sz="1400" b="1" dirty="0"/>
              <a:t>Transform: Power Query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D3185AC-AAE9-75AA-294C-A9336D9D1179}"/>
              </a:ext>
            </a:extLst>
          </p:cNvPr>
          <p:cNvCxnSpPr>
            <a:cxnSpLocks/>
            <a:stCxn id="4" idx="2"/>
            <a:endCxn id="11" idx="1"/>
          </p:cNvCxnSpPr>
          <p:nvPr/>
        </p:nvCxnSpPr>
        <p:spPr>
          <a:xfrm>
            <a:off x="3825015" y="3429001"/>
            <a:ext cx="101923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lowchart: Terminator 14">
            <a:extLst>
              <a:ext uri="{FF2B5EF4-FFF2-40B4-BE49-F238E27FC236}">
                <a16:creationId xmlns:a16="http://schemas.microsoft.com/office/drawing/2014/main" id="{87258000-D731-79EA-5AB1-A9CFDF2FC4EF}"/>
              </a:ext>
            </a:extLst>
          </p:cNvPr>
          <p:cNvSpPr/>
          <p:nvPr/>
        </p:nvSpPr>
        <p:spPr>
          <a:xfrm>
            <a:off x="8105776" y="3109912"/>
            <a:ext cx="2289975" cy="638175"/>
          </a:xfrm>
          <a:prstGeom prst="flowChartTerminator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Build Report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B5C4CFD-9893-ED4A-AA90-59BCC43D65F5}"/>
              </a:ext>
            </a:extLst>
          </p:cNvPr>
          <p:cNvCxnSpPr>
            <a:cxnSpLocks/>
            <a:stCxn id="11" idx="3"/>
            <a:endCxn id="15" idx="1"/>
          </p:cNvCxnSpPr>
          <p:nvPr/>
        </p:nvCxnSpPr>
        <p:spPr>
          <a:xfrm flipV="1">
            <a:off x="7223465" y="3429000"/>
            <a:ext cx="882311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17305D2-F896-74DA-F6EC-701FE05D0A74}"/>
              </a:ext>
            </a:extLst>
          </p:cNvPr>
          <p:cNvSpPr txBox="1"/>
          <p:nvPr/>
        </p:nvSpPr>
        <p:spPr>
          <a:xfrm>
            <a:off x="4253883" y="6267635"/>
            <a:ext cx="36842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Healthcare Private Practice</a:t>
            </a:r>
          </a:p>
        </p:txBody>
      </p:sp>
      <p:pic>
        <p:nvPicPr>
          <p:cNvPr id="3" name="Picture 2" descr="A close-up of a map&#10;&#10;Description automatically generated">
            <a:extLst>
              <a:ext uri="{FF2B5EF4-FFF2-40B4-BE49-F238E27FC236}">
                <a16:creationId xmlns:a16="http://schemas.microsoft.com/office/drawing/2014/main" id="{BC12D5B8-6200-E588-FBB1-9DADFB8E1C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4588" y="1362722"/>
            <a:ext cx="2852623" cy="164971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943986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1621</TotalTime>
  <Words>532</Words>
  <Application>Microsoft Office PowerPoint</Application>
  <PresentationFormat>Widescreen</PresentationFormat>
  <Paragraphs>112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Becker, Garrett</dc:creator>
  <cp:lastModifiedBy>Becker, Garrett</cp:lastModifiedBy>
  <cp:revision>69</cp:revision>
  <dcterms:created xsi:type="dcterms:W3CDTF">2023-10-16T18:05:13Z</dcterms:created>
  <dcterms:modified xsi:type="dcterms:W3CDTF">2024-02-20T21:33:28Z</dcterms:modified>
</cp:coreProperties>
</file>